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57" r:id="rId3"/>
    <p:sldId id="264" r:id="rId4"/>
    <p:sldId id="258" r:id="rId5"/>
    <p:sldId id="265" r:id="rId6"/>
    <p:sldId id="259" r:id="rId7"/>
    <p:sldId id="261" r:id="rId8"/>
    <p:sldId id="266" r:id="rId9"/>
    <p:sldId id="271" r:id="rId10"/>
    <p:sldId id="267" r:id="rId11"/>
    <p:sldId id="269" r:id="rId12"/>
    <p:sldId id="270" r:id="rId13"/>
    <p:sldId id="263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98" autoAdjust="0"/>
    <p:restoredTop sz="94660"/>
  </p:normalViewPr>
  <p:slideViewPr>
    <p:cSldViewPr>
      <p:cViewPr varScale="1">
        <p:scale>
          <a:sx n="70" d="100"/>
          <a:sy n="70" d="100"/>
        </p:scale>
        <p:origin x="142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C6E57-ED33-4500-A8B4-957A7DD0BEE1}" type="datetimeFigureOut">
              <a:rPr lang="ru-RU" smtClean="0"/>
              <a:t>24.04.2015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302D5D-9D1F-412A-8A86-CFCA0C53992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C6E57-ED33-4500-A8B4-957A7DD0BEE1}" type="datetimeFigureOut">
              <a:rPr lang="ru-RU" smtClean="0"/>
              <a:t>24.04.2015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02D5D-9D1F-412A-8A86-CFCA0C5399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C6E57-ED33-4500-A8B4-957A7DD0BEE1}" type="datetimeFigureOut">
              <a:rPr lang="ru-RU" smtClean="0"/>
              <a:t>24.04.2015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02D5D-9D1F-412A-8A86-CFCA0C5399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C6E57-ED33-4500-A8B4-957A7DD0BEE1}" type="datetimeFigureOut">
              <a:rPr lang="ru-RU" smtClean="0"/>
              <a:t>24.04.2015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02D5D-9D1F-412A-8A86-CFCA0C5399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C6E57-ED33-4500-A8B4-957A7DD0BEE1}" type="datetimeFigureOut">
              <a:rPr lang="ru-RU" smtClean="0"/>
              <a:t>24.04.2015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02D5D-9D1F-412A-8A86-CFCA0C53992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C6E57-ED33-4500-A8B4-957A7DD0BEE1}" type="datetimeFigureOut">
              <a:rPr lang="ru-RU" smtClean="0"/>
              <a:t>24.04.2015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02D5D-9D1F-412A-8A86-CFCA0C53992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C6E57-ED33-4500-A8B4-957A7DD0BEE1}" type="datetimeFigureOut">
              <a:rPr lang="ru-RU" smtClean="0"/>
              <a:t>24.04.2015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02D5D-9D1F-412A-8A86-CFCA0C539921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C6E57-ED33-4500-A8B4-957A7DD0BEE1}" type="datetimeFigureOut">
              <a:rPr lang="ru-RU" smtClean="0"/>
              <a:t>24.04.2015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02D5D-9D1F-412A-8A86-CFCA0C5399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C6E57-ED33-4500-A8B4-957A7DD0BEE1}" type="datetimeFigureOut">
              <a:rPr lang="ru-RU" smtClean="0"/>
              <a:t>24.04.2015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02D5D-9D1F-412A-8A86-CFCA0C5399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C6E57-ED33-4500-A8B4-957A7DD0BEE1}" type="datetimeFigureOut">
              <a:rPr lang="ru-RU" smtClean="0"/>
              <a:t>24.04.2015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02D5D-9D1F-412A-8A86-CFCA0C5399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C6E57-ED33-4500-A8B4-957A7DD0BEE1}" type="datetimeFigureOut">
              <a:rPr lang="ru-RU" smtClean="0"/>
              <a:t>24.04.2015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02D5D-9D1F-412A-8A86-CFCA0C5399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211C6E57-ED33-4500-A8B4-957A7DD0BEE1}" type="datetimeFigureOut">
              <a:rPr lang="ru-RU" smtClean="0"/>
              <a:t>24.04.2015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51302D5D-9D1F-412A-8A86-CFCA0C53992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252536" y="0"/>
            <a:ext cx="7543800" cy="2152650"/>
          </a:xfrm>
        </p:spPr>
        <p:txBody>
          <a:bodyPr>
            <a:normAutofit/>
          </a:bodyPr>
          <a:lstStyle/>
          <a:p>
            <a:r>
              <a:rPr lang="uk-UA" sz="9600" dirty="0" smtClean="0">
                <a:solidFill>
                  <a:srgbClr val="FFC000"/>
                </a:solidFill>
              </a:rPr>
              <a:t>Геодезія</a:t>
            </a:r>
            <a:endParaRPr lang="ru-RU" sz="96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459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Сучасні</a:t>
            </a:r>
            <a:r>
              <a:rPr lang="ru-RU" dirty="0"/>
              <a:t> </a:t>
            </a:r>
            <a:r>
              <a:rPr lang="ru-RU" dirty="0" err="1"/>
              <a:t>геодезичні</a:t>
            </a:r>
            <a:r>
              <a:rPr lang="ru-RU" dirty="0"/>
              <a:t> </a:t>
            </a:r>
            <a:r>
              <a:rPr lang="ru-RU" dirty="0" err="1"/>
              <a:t>прилади</a:t>
            </a:r>
            <a:r>
              <a:rPr lang="ru-RU" dirty="0"/>
              <a:t>: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441261"/>
            <a:ext cx="3538364" cy="35383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504787"/>
            <a:ext cx="3411312" cy="341131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55572" y="1898332"/>
            <a:ext cx="2794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Електронний тахеометр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578332" y="1925207"/>
            <a:ext cx="1686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GPS-</a:t>
            </a:r>
            <a:r>
              <a:rPr lang="ru-RU" dirty="0" err="1" smtClean="0"/>
              <a:t>приймач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9818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081336"/>
            <a:ext cx="8229600" cy="763488"/>
          </a:xfrm>
        </p:spPr>
        <p:txBody>
          <a:bodyPr/>
          <a:lstStyle/>
          <a:p>
            <a:r>
              <a:rPr lang="uk-UA" dirty="0" smtClean="0"/>
              <a:t>Основні комп’ютерні програми: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988840"/>
            <a:ext cx="6120680" cy="4525963"/>
          </a:xfrm>
        </p:spPr>
        <p:txBody>
          <a:bodyPr/>
          <a:lstStyle/>
          <a:p>
            <a:r>
              <a:rPr lang="en-US" sz="3200" dirty="0" smtClean="0">
                <a:solidFill>
                  <a:schemeClr val="tx1"/>
                </a:solidFill>
              </a:rPr>
              <a:t>Digitals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Geo Tools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Credo DAT</a:t>
            </a:r>
          </a:p>
          <a:p>
            <a:r>
              <a:rPr lang="en-US" sz="3200" dirty="0" err="1" smtClean="0">
                <a:solidFill>
                  <a:schemeClr val="tx1"/>
                </a:solidFill>
              </a:rPr>
              <a:t>AutoCad</a:t>
            </a:r>
            <a:endParaRPr lang="en-US" sz="3200" dirty="0" smtClean="0">
              <a:solidFill>
                <a:schemeClr val="tx1"/>
              </a:solidFill>
            </a:endParaRPr>
          </a:p>
          <a:p>
            <a:r>
              <a:rPr lang="en-US" sz="3200" dirty="0" err="1" smtClean="0">
                <a:solidFill>
                  <a:schemeClr val="tx1"/>
                </a:solidFill>
              </a:rPr>
              <a:t>GeoCals</a:t>
            </a:r>
            <a:endParaRPr lang="en-US" sz="3200" dirty="0" smtClean="0">
              <a:solidFill>
                <a:schemeClr val="tx1"/>
              </a:solidFill>
            </a:endParaRPr>
          </a:p>
          <a:p>
            <a:r>
              <a:rPr lang="en-US" sz="3200" dirty="0" smtClean="0">
                <a:solidFill>
                  <a:schemeClr val="tx1"/>
                </a:solidFill>
              </a:rPr>
              <a:t>Excel</a:t>
            </a:r>
            <a:endParaRPr lang="uk-UA" sz="3200" dirty="0" smtClean="0">
              <a:solidFill>
                <a:schemeClr val="tx1"/>
              </a:solidFill>
            </a:endParaRPr>
          </a:p>
          <a:p>
            <a:endParaRPr lang="uk-UA" dirty="0"/>
          </a:p>
          <a:p>
            <a:endParaRPr lang="en-US" b="1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8092310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Викладачі із дисципліни «геодезія» РДАК </a:t>
            </a:r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697348"/>
            <a:ext cx="2736304" cy="282479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607381"/>
            <a:ext cx="2614620" cy="29223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94420" y="4650229"/>
            <a:ext cx="30346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dirty="0" err="1" smtClean="0">
                <a:solidFill>
                  <a:srgbClr val="002060"/>
                </a:solidFill>
              </a:rPr>
              <a:t>Люльчик</a:t>
            </a:r>
            <a:r>
              <a:rPr lang="uk-UA" sz="2000" dirty="0" smtClean="0">
                <a:solidFill>
                  <a:srgbClr val="002060"/>
                </a:solidFill>
              </a:rPr>
              <a:t> Вадим Олександрович - </a:t>
            </a:r>
            <a:r>
              <a:rPr lang="ru-RU" sz="2000" dirty="0" err="1">
                <a:solidFill>
                  <a:srgbClr val="002060"/>
                </a:solidFill>
              </a:rPr>
              <a:t>Викладач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вищої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категорії</a:t>
            </a:r>
            <a:r>
              <a:rPr lang="ru-RU" sz="2000" dirty="0">
                <a:solidFill>
                  <a:srgbClr val="002060"/>
                </a:solidFill>
              </a:rPr>
              <a:t>, кандидат </a:t>
            </a:r>
            <a:r>
              <a:rPr lang="ru-RU" sz="2000" dirty="0" err="1">
                <a:solidFill>
                  <a:srgbClr val="002060"/>
                </a:solidFill>
              </a:rPr>
              <a:t>сільськогосподарських</a:t>
            </a:r>
            <a:r>
              <a:rPr lang="ru-RU" sz="2000" dirty="0">
                <a:solidFill>
                  <a:srgbClr val="002060"/>
                </a:solidFill>
              </a:rPr>
              <a:t> наук.</a:t>
            </a:r>
            <a:endParaRPr lang="uk-UA" sz="2000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98074" y="4797152"/>
            <a:ext cx="30346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dirty="0" smtClean="0">
                <a:solidFill>
                  <a:srgbClr val="002060"/>
                </a:solidFill>
              </a:rPr>
              <a:t>Петрова Ольга Миколаївна - Викладач </a:t>
            </a:r>
            <a:r>
              <a:rPr lang="uk-UA" sz="2000" dirty="0">
                <a:solidFill>
                  <a:srgbClr val="002060"/>
                </a:solidFill>
              </a:rPr>
              <a:t>І категорії.</a:t>
            </a:r>
          </a:p>
        </p:txBody>
      </p:sp>
    </p:spTree>
    <p:extLst>
      <p:ext uri="{BB962C8B-B14F-4D97-AF65-F5344CB8AC3E}">
        <p14:creationId xmlns:p14="http://schemas.microsoft.com/office/powerpoint/2010/main" val="40784444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420888"/>
            <a:ext cx="8229600" cy="45719"/>
          </a:xfrm>
        </p:spPr>
        <p:txBody>
          <a:bodyPr/>
          <a:lstStyle/>
          <a:p>
            <a:r>
              <a:rPr lang="ru-RU" dirty="0" err="1"/>
              <a:t>Геодезія</a:t>
            </a:r>
            <a:r>
              <a:rPr lang="ru-RU" dirty="0"/>
              <a:t> в </a:t>
            </a:r>
            <a:r>
              <a:rPr lang="ru-RU" dirty="0" err="1"/>
              <a:t>теперешній</a:t>
            </a:r>
            <a:r>
              <a:rPr lang="ru-RU" dirty="0"/>
              <a:t> </a:t>
            </a:r>
            <a:r>
              <a:rPr lang="ru-RU" dirty="0" smtClean="0"/>
              <a:t>час: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5112568"/>
          </a:xfrm>
        </p:spPr>
        <p:txBody>
          <a:bodyPr>
            <a:normAutofit fontScale="62500" lnSpcReduction="20000"/>
          </a:bodyPr>
          <a:lstStyle/>
          <a:p>
            <a:endParaRPr lang="ru-RU" dirty="0"/>
          </a:p>
          <a:p>
            <a:pPr marL="0" indent="457200">
              <a:buNone/>
            </a:pPr>
            <a:r>
              <a:rPr lang="ru-RU" dirty="0">
                <a:solidFill>
                  <a:schemeClr val="tx1"/>
                </a:solidFill>
                <a:latin typeface="Cambria" pitchFamily="18" charset="0"/>
              </a:rPr>
              <a:t>В </a:t>
            </a:r>
            <a:r>
              <a:rPr lang="ru-RU" dirty="0" err="1">
                <a:solidFill>
                  <a:schemeClr val="tx1"/>
                </a:solidFill>
                <a:latin typeface="Cambria" pitchFamily="18" charset="0"/>
              </a:rPr>
              <a:t>сучасному</a:t>
            </a:r>
            <a:r>
              <a:rPr lang="ru-RU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ambria" pitchFamily="18" charset="0"/>
              </a:rPr>
              <a:t>розумінні</a:t>
            </a:r>
            <a:r>
              <a:rPr lang="ru-RU" dirty="0">
                <a:solidFill>
                  <a:schemeClr val="tx1"/>
                </a:solidFill>
                <a:latin typeface="Cambria" pitchFamily="18" charset="0"/>
              </a:rPr>
              <a:t> "</a:t>
            </a:r>
            <a:r>
              <a:rPr lang="ru-RU" dirty="0" err="1">
                <a:solidFill>
                  <a:schemeClr val="tx1"/>
                </a:solidFill>
                <a:latin typeface="Cambria" pitchFamily="18" charset="0"/>
              </a:rPr>
              <a:t>геодезія</a:t>
            </a:r>
            <a:r>
              <a:rPr lang="ru-RU" dirty="0">
                <a:solidFill>
                  <a:schemeClr val="tx1"/>
                </a:solidFill>
                <a:latin typeface="Cambria" pitchFamily="18" charset="0"/>
              </a:rPr>
              <a:t>" - </a:t>
            </a:r>
            <a:r>
              <a:rPr lang="ru-RU" dirty="0" err="1">
                <a:solidFill>
                  <a:schemeClr val="tx1"/>
                </a:solidFill>
                <a:latin typeface="Cambria" pitchFamily="18" charset="0"/>
              </a:rPr>
              <a:t>це</a:t>
            </a:r>
            <a:r>
              <a:rPr lang="ru-RU" dirty="0">
                <a:solidFill>
                  <a:schemeClr val="tx1"/>
                </a:solidFill>
                <a:latin typeface="Cambria" pitchFamily="18" charset="0"/>
              </a:rPr>
              <a:t> наука про </a:t>
            </a:r>
            <a:r>
              <a:rPr lang="ru-RU" dirty="0" err="1">
                <a:solidFill>
                  <a:schemeClr val="tx1"/>
                </a:solidFill>
                <a:latin typeface="Cambria" pitchFamily="18" charset="0"/>
              </a:rPr>
              <a:t>методи</a:t>
            </a:r>
            <a:r>
              <a:rPr lang="ru-RU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ambria" pitchFamily="18" charset="0"/>
              </a:rPr>
              <a:t>визначення</a:t>
            </a:r>
            <a:r>
              <a:rPr lang="ru-RU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ambria" pitchFamily="18" charset="0"/>
              </a:rPr>
              <a:t>форми</a:t>
            </a:r>
            <a:r>
              <a:rPr lang="ru-RU" dirty="0">
                <a:solidFill>
                  <a:schemeClr val="tx1"/>
                </a:solidFill>
                <a:latin typeface="Cambria" pitchFamily="18" charset="0"/>
              </a:rPr>
              <a:t> і </a:t>
            </a:r>
            <a:r>
              <a:rPr lang="ru-RU" dirty="0" err="1">
                <a:solidFill>
                  <a:schemeClr val="tx1"/>
                </a:solidFill>
                <a:latin typeface="Cambria" pitchFamily="18" charset="0"/>
              </a:rPr>
              <a:t>розмірів</a:t>
            </a:r>
            <a:r>
              <a:rPr lang="ru-RU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ambria" pitchFamily="18" charset="0"/>
              </a:rPr>
              <a:t>Землі</a:t>
            </a:r>
            <a:r>
              <a:rPr lang="ru-RU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ambria" pitchFamily="18" charset="0"/>
              </a:rPr>
              <a:t>або</a:t>
            </a:r>
            <a:r>
              <a:rPr lang="ru-RU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ambria" pitchFamily="18" charset="0"/>
              </a:rPr>
              <a:t>окремих</a:t>
            </a:r>
            <a:r>
              <a:rPr lang="ru-RU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ambria" pitchFamily="18" charset="0"/>
              </a:rPr>
              <a:t>її</a:t>
            </a:r>
            <a:r>
              <a:rPr lang="ru-RU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ambria" pitchFamily="18" charset="0"/>
              </a:rPr>
              <a:t>частин</a:t>
            </a:r>
            <a:r>
              <a:rPr lang="ru-RU" dirty="0">
                <a:solidFill>
                  <a:schemeClr val="tx1"/>
                </a:solidFill>
                <a:latin typeface="Cambria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Cambria" pitchFamily="18" charset="0"/>
              </a:rPr>
              <a:t>зображення</a:t>
            </a:r>
            <a:r>
              <a:rPr lang="ru-RU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ambria" pitchFamily="18" charset="0"/>
              </a:rPr>
              <a:t>земної</a:t>
            </a:r>
            <a:r>
              <a:rPr lang="ru-RU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ambria" pitchFamily="18" charset="0"/>
              </a:rPr>
              <a:t>поверхні</a:t>
            </a:r>
            <a:r>
              <a:rPr lang="ru-RU" dirty="0">
                <a:solidFill>
                  <a:schemeClr val="tx1"/>
                </a:solidFill>
                <a:latin typeface="Cambria" pitchFamily="18" charset="0"/>
              </a:rPr>
              <a:t> на планах та картах і </a:t>
            </a:r>
            <a:r>
              <a:rPr lang="ru-RU" dirty="0" err="1">
                <a:solidFill>
                  <a:schemeClr val="tx1"/>
                </a:solidFill>
                <a:latin typeface="Cambria" pitchFamily="18" charset="0"/>
              </a:rPr>
              <a:t>точних</a:t>
            </a:r>
            <a:r>
              <a:rPr lang="ru-RU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ambria" pitchFamily="18" charset="0"/>
              </a:rPr>
              <a:t>вимірювань</a:t>
            </a:r>
            <a:r>
              <a:rPr lang="ru-RU" dirty="0">
                <a:solidFill>
                  <a:schemeClr val="tx1"/>
                </a:solidFill>
                <a:latin typeface="Cambria" pitchFamily="18" charset="0"/>
              </a:rPr>
              <a:t> на </a:t>
            </a:r>
            <a:r>
              <a:rPr lang="ru-RU" dirty="0" err="1">
                <a:solidFill>
                  <a:schemeClr val="tx1"/>
                </a:solidFill>
                <a:latin typeface="Cambria" pitchFamily="18" charset="0"/>
              </a:rPr>
              <a:t>місцевості</a:t>
            </a:r>
            <a:r>
              <a:rPr lang="ru-RU" dirty="0">
                <a:solidFill>
                  <a:schemeClr val="tx1"/>
                </a:solidFill>
                <a:latin typeface="Cambria" pitchFamily="18" charset="0"/>
              </a:rPr>
              <a:t>.</a:t>
            </a:r>
          </a:p>
          <a:p>
            <a:pPr marL="0" indent="457200">
              <a:buNone/>
            </a:pPr>
            <a:endParaRPr lang="ru-RU" dirty="0" smtClean="0">
              <a:solidFill>
                <a:schemeClr val="tx1"/>
              </a:solidFill>
              <a:latin typeface="Cambria" pitchFamily="18" charset="0"/>
            </a:endParaRPr>
          </a:p>
          <a:p>
            <a:pPr marL="0" indent="457200" algn="ctr">
              <a:buNone/>
            </a:pPr>
            <a:r>
              <a:rPr lang="ru-RU" b="1" dirty="0" err="1" smtClean="0">
                <a:solidFill>
                  <a:schemeClr val="tx1"/>
                </a:solidFill>
                <a:latin typeface="Cambria" pitchFamily="18" charset="0"/>
              </a:rPr>
              <a:t>Залежно</a:t>
            </a:r>
            <a:r>
              <a:rPr lang="ru-RU" b="1" dirty="0" smtClean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Cambria" pitchFamily="18" charset="0"/>
              </a:rPr>
              <a:t>від</a:t>
            </a:r>
            <a:r>
              <a:rPr lang="ru-RU" b="1" dirty="0">
                <a:solidFill>
                  <a:schemeClr val="tx1"/>
                </a:solidFill>
                <a:latin typeface="Cambria" pitchFamily="18" charset="0"/>
              </a:rPr>
              <a:t> задач, </a:t>
            </a:r>
            <a:r>
              <a:rPr lang="ru-RU" b="1" dirty="0" err="1">
                <a:solidFill>
                  <a:schemeClr val="tx1"/>
                </a:solidFill>
                <a:latin typeface="Cambria" pitchFamily="18" charset="0"/>
              </a:rPr>
              <a:t>що</a:t>
            </a:r>
            <a:r>
              <a:rPr lang="ru-RU" b="1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Cambria" pitchFamily="18" charset="0"/>
              </a:rPr>
              <a:t>вирішуються</a:t>
            </a:r>
            <a:r>
              <a:rPr lang="ru-RU" b="1" dirty="0">
                <a:solidFill>
                  <a:schemeClr val="tx1"/>
                </a:solidFill>
                <a:latin typeface="Cambria" pitchFamily="18" charset="0"/>
              </a:rPr>
              <a:t>, </a:t>
            </a:r>
            <a:r>
              <a:rPr lang="ru-RU" b="1" dirty="0" err="1">
                <a:solidFill>
                  <a:schemeClr val="tx1"/>
                </a:solidFill>
                <a:latin typeface="Cambria" pitchFamily="18" charset="0"/>
              </a:rPr>
              <a:t>геодезія</a:t>
            </a:r>
            <a:r>
              <a:rPr lang="ru-RU" b="1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Cambria" pitchFamily="18" charset="0"/>
              </a:rPr>
              <a:t>поділяється</a:t>
            </a:r>
            <a:r>
              <a:rPr lang="ru-RU" b="1" dirty="0">
                <a:solidFill>
                  <a:schemeClr val="tx1"/>
                </a:solidFill>
                <a:latin typeface="Cambria" pitchFamily="18" charset="0"/>
              </a:rPr>
              <a:t> на ряд </a:t>
            </a:r>
            <a:r>
              <a:rPr lang="ru-RU" b="1" dirty="0" err="1">
                <a:solidFill>
                  <a:schemeClr val="tx1"/>
                </a:solidFill>
                <a:latin typeface="Cambria" pitchFamily="18" charset="0"/>
              </a:rPr>
              <a:t>самостійних</a:t>
            </a:r>
            <a:r>
              <a:rPr lang="ru-RU" b="1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Cambria" pitchFamily="18" charset="0"/>
              </a:rPr>
              <a:t>дисциплін</a:t>
            </a:r>
            <a:r>
              <a:rPr lang="ru-RU" b="1" dirty="0">
                <a:solidFill>
                  <a:schemeClr val="tx1"/>
                </a:solidFill>
                <a:latin typeface="Cambria" pitchFamily="18" charset="0"/>
              </a:rPr>
              <a:t>:</a:t>
            </a:r>
          </a:p>
          <a:p>
            <a:endParaRPr lang="ru-RU" dirty="0">
              <a:solidFill>
                <a:schemeClr val="tx1"/>
              </a:solidFill>
              <a:latin typeface="Cambria" pitchFamily="18" charset="0"/>
            </a:endParaRPr>
          </a:p>
          <a:p>
            <a:r>
              <a:rPr lang="ru-RU" dirty="0" err="1">
                <a:solidFill>
                  <a:schemeClr val="tx1"/>
                </a:solidFill>
                <a:latin typeface="Cambria" pitchFamily="18" charset="0"/>
              </a:rPr>
              <a:t>вища</a:t>
            </a:r>
            <a:r>
              <a:rPr lang="ru-RU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ambria" pitchFamily="18" charset="0"/>
              </a:rPr>
              <a:t>геодезія</a:t>
            </a:r>
            <a:r>
              <a:rPr lang="ru-RU" dirty="0">
                <a:solidFill>
                  <a:schemeClr val="tx1"/>
                </a:solidFill>
                <a:latin typeface="Cambria" pitchFamily="18" charset="0"/>
              </a:rPr>
              <a:t> (</a:t>
            </a:r>
            <a:r>
              <a:rPr lang="ru-RU" dirty="0" err="1">
                <a:solidFill>
                  <a:schemeClr val="tx1"/>
                </a:solidFill>
                <a:latin typeface="Cambria" pitchFamily="18" charset="0"/>
              </a:rPr>
              <a:t>астрономічна</a:t>
            </a:r>
            <a:r>
              <a:rPr lang="ru-RU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ambria" pitchFamily="18" charset="0"/>
              </a:rPr>
              <a:t>геодезія</a:t>
            </a:r>
            <a:r>
              <a:rPr lang="ru-RU" dirty="0">
                <a:solidFill>
                  <a:schemeClr val="tx1"/>
                </a:solidFill>
                <a:latin typeface="Cambria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Cambria" pitchFamily="18" charset="0"/>
              </a:rPr>
              <a:t>космічна</a:t>
            </a:r>
            <a:r>
              <a:rPr lang="ru-RU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ambria" pitchFamily="18" charset="0"/>
              </a:rPr>
              <a:t>геодезія</a:t>
            </a:r>
            <a:r>
              <a:rPr lang="ru-RU" dirty="0">
                <a:solidFill>
                  <a:schemeClr val="tx1"/>
                </a:solidFill>
                <a:latin typeface="Cambria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Cambria" pitchFamily="18" charset="0"/>
              </a:rPr>
              <a:t>гравіметрія</a:t>
            </a:r>
            <a:r>
              <a:rPr lang="ru-RU" dirty="0">
                <a:solidFill>
                  <a:schemeClr val="tx1"/>
                </a:solidFill>
                <a:latin typeface="Cambria" pitchFamily="18" charset="0"/>
              </a:rPr>
              <a:t>) </a:t>
            </a:r>
            <a:r>
              <a:rPr lang="ru-RU" dirty="0" err="1">
                <a:solidFill>
                  <a:schemeClr val="tx1"/>
                </a:solidFill>
                <a:latin typeface="Cambria" pitchFamily="18" charset="0"/>
              </a:rPr>
              <a:t>вивчає</a:t>
            </a:r>
            <a:r>
              <a:rPr lang="ru-RU" dirty="0">
                <a:solidFill>
                  <a:schemeClr val="tx1"/>
                </a:solidFill>
                <a:latin typeface="Cambria" pitchFamily="18" charset="0"/>
              </a:rPr>
              <a:t> форму та </a:t>
            </a:r>
            <a:r>
              <a:rPr lang="ru-RU" dirty="0" err="1">
                <a:solidFill>
                  <a:schemeClr val="tx1"/>
                </a:solidFill>
                <a:latin typeface="Cambria" pitchFamily="18" charset="0"/>
              </a:rPr>
              <a:t>розміри</a:t>
            </a:r>
            <a:r>
              <a:rPr lang="ru-RU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ambria" pitchFamily="18" charset="0"/>
              </a:rPr>
              <a:t>Землі</a:t>
            </a:r>
            <a:r>
              <a:rPr lang="ru-RU" dirty="0">
                <a:solidFill>
                  <a:schemeClr val="tx1"/>
                </a:solidFill>
                <a:latin typeface="Cambria" pitchFamily="18" charset="0"/>
              </a:rPr>
              <a:t> та </a:t>
            </a:r>
            <a:r>
              <a:rPr lang="ru-RU" dirty="0" err="1">
                <a:solidFill>
                  <a:schemeClr val="tx1"/>
                </a:solidFill>
                <a:latin typeface="Cambria" pitchFamily="18" charset="0"/>
              </a:rPr>
              <a:t>методи</a:t>
            </a:r>
            <a:r>
              <a:rPr lang="ru-RU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ambria" pitchFamily="18" charset="0"/>
              </a:rPr>
              <a:t>високоточного</a:t>
            </a:r>
            <a:r>
              <a:rPr lang="ru-RU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ambria" pitchFamily="18" charset="0"/>
              </a:rPr>
              <a:t>вимірювання</a:t>
            </a:r>
            <a:r>
              <a:rPr lang="ru-RU" dirty="0">
                <a:solidFill>
                  <a:schemeClr val="tx1"/>
                </a:solidFill>
                <a:latin typeface="Cambria" pitchFamily="18" charset="0"/>
              </a:rPr>
              <a:t> координат </a:t>
            </a:r>
            <a:r>
              <a:rPr lang="ru-RU" dirty="0" err="1">
                <a:solidFill>
                  <a:schemeClr val="tx1"/>
                </a:solidFill>
                <a:latin typeface="Cambria" pitchFamily="18" charset="0"/>
              </a:rPr>
              <a:t>точок</a:t>
            </a:r>
            <a:r>
              <a:rPr lang="ru-RU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ambria" pitchFamily="18" charset="0"/>
              </a:rPr>
              <a:t>земної</a:t>
            </a:r>
            <a:r>
              <a:rPr lang="ru-RU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ambria" pitchFamily="18" charset="0"/>
              </a:rPr>
              <a:t>поверхні</a:t>
            </a:r>
            <a:r>
              <a:rPr lang="ru-RU" dirty="0">
                <a:solidFill>
                  <a:schemeClr val="tx1"/>
                </a:solidFill>
                <a:latin typeface="Cambria" pitchFamily="18" charset="0"/>
              </a:rPr>
              <a:t>;</a:t>
            </a:r>
          </a:p>
          <a:p>
            <a:r>
              <a:rPr lang="ru-RU" dirty="0" err="1">
                <a:solidFill>
                  <a:schemeClr val="tx1"/>
                </a:solidFill>
                <a:latin typeface="Cambria" pitchFamily="18" charset="0"/>
              </a:rPr>
              <a:t>інженерна</a:t>
            </a:r>
            <a:r>
              <a:rPr lang="ru-RU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ambria" pitchFamily="18" charset="0"/>
              </a:rPr>
              <a:t>геодезія</a:t>
            </a:r>
            <a:r>
              <a:rPr lang="ru-RU" dirty="0">
                <a:solidFill>
                  <a:schemeClr val="tx1"/>
                </a:solidFill>
                <a:latin typeface="Cambria" pitchFamily="18" charset="0"/>
              </a:rPr>
              <a:t> - область </a:t>
            </a:r>
            <a:r>
              <a:rPr lang="ru-RU" dirty="0" err="1">
                <a:solidFill>
                  <a:schemeClr val="tx1"/>
                </a:solidFill>
                <a:latin typeface="Cambria" pitchFamily="18" charset="0"/>
              </a:rPr>
              <a:t>геодезії</a:t>
            </a:r>
            <a:r>
              <a:rPr lang="ru-RU" dirty="0">
                <a:solidFill>
                  <a:schemeClr val="tx1"/>
                </a:solidFill>
                <a:latin typeface="Cambria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Cambria" pitchFamily="18" charset="0"/>
              </a:rPr>
              <a:t>спрямована</a:t>
            </a:r>
            <a:r>
              <a:rPr lang="ru-RU" dirty="0">
                <a:solidFill>
                  <a:schemeClr val="tx1"/>
                </a:solidFill>
                <a:latin typeface="Cambria" pitchFamily="18" charset="0"/>
              </a:rPr>
              <a:t> на </a:t>
            </a:r>
            <a:r>
              <a:rPr lang="ru-RU" dirty="0" err="1">
                <a:solidFill>
                  <a:schemeClr val="tx1"/>
                </a:solidFill>
                <a:latin typeface="Cambria" pitchFamily="18" charset="0"/>
              </a:rPr>
              <a:t>виконання</a:t>
            </a:r>
            <a:r>
              <a:rPr lang="ru-RU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ambria" pitchFamily="18" charset="0"/>
              </a:rPr>
              <a:t>геодезичних</a:t>
            </a:r>
            <a:r>
              <a:rPr lang="ru-RU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ambria" pitchFamily="18" charset="0"/>
              </a:rPr>
              <a:t>вимірювань</a:t>
            </a:r>
            <a:r>
              <a:rPr lang="ru-RU" dirty="0">
                <a:solidFill>
                  <a:schemeClr val="tx1"/>
                </a:solidFill>
                <a:latin typeface="Cambria" pitchFamily="18" charset="0"/>
              </a:rPr>
              <a:t> при </a:t>
            </a:r>
            <a:r>
              <a:rPr lang="ru-RU" dirty="0" err="1">
                <a:solidFill>
                  <a:schemeClr val="tx1"/>
                </a:solidFill>
                <a:latin typeface="Cambria" pitchFamily="18" charset="0"/>
              </a:rPr>
              <a:t>вищукуваннях</a:t>
            </a:r>
            <a:r>
              <a:rPr lang="ru-RU" dirty="0">
                <a:solidFill>
                  <a:schemeClr val="tx1"/>
                </a:solidFill>
                <a:latin typeface="Cambria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Cambria" pitchFamily="18" charset="0"/>
              </a:rPr>
              <a:t>проектуванні</a:t>
            </a:r>
            <a:r>
              <a:rPr lang="ru-RU" dirty="0">
                <a:solidFill>
                  <a:schemeClr val="tx1"/>
                </a:solidFill>
                <a:latin typeface="Cambria" pitchFamily="18" charset="0"/>
              </a:rPr>
              <a:t> та </a:t>
            </a:r>
            <a:r>
              <a:rPr lang="ru-RU" dirty="0" err="1">
                <a:solidFill>
                  <a:schemeClr val="tx1"/>
                </a:solidFill>
                <a:latin typeface="Cambria" pitchFamily="18" charset="0"/>
              </a:rPr>
              <a:t>експлуатації</a:t>
            </a:r>
            <a:r>
              <a:rPr lang="ru-RU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ambria" pitchFamily="18" charset="0"/>
              </a:rPr>
              <a:t>будівель</a:t>
            </a:r>
            <a:r>
              <a:rPr lang="ru-RU" dirty="0">
                <a:solidFill>
                  <a:schemeClr val="tx1"/>
                </a:solidFill>
                <a:latin typeface="Cambria" pitchFamily="18" charset="0"/>
              </a:rPr>
              <a:t> та </a:t>
            </a:r>
            <a:r>
              <a:rPr lang="ru-RU" dirty="0" err="1">
                <a:solidFill>
                  <a:schemeClr val="tx1"/>
                </a:solidFill>
                <a:latin typeface="Cambria" pitchFamily="18" charset="0"/>
              </a:rPr>
              <a:t>споруд</a:t>
            </a:r>
            <a:r>
              <a:rPr lang="ru-RU" dirty="0">
                <a:solidFill>
                  <a:schemeClr val="tx1"/>
                </a:solidFill>
                <a:latin typeface="Cambria" pitchFamily="18" charset="0"/>
              </a:rPr>
              <a:t>;</a:t>
            </a:r>
          </a:p>
          <a:p>
            <a:r>
              <a:rPr lang="ru-RU" dirty="0" err="1">
                <a:solidFill>
                  <a:schemeClr val="tx1"/>
                </a:solidFill>
                <a:latin typeface="Cambria" pitchFamily="18" charset="0"/>
              </a:rPr>
              <a:t>маркшейдерія</a:t>
            </a:r>
            <a:r>
              <a:rPr lang="ru-RU" dirty="0">
                <a:solidFill>
                  <a:schemeClr val="tx1"/>
                </a:solidFill>
                <a:latin typeface="Cambria" pitchFamily="18" charset="0"/>
              </a:rPr>
              <a:t> - область </a:t>
            </a:r>
            <a:r>
              <a:rPr lang="ru-RU" dirty="0" err="1">
                <a:solidFill>
                  <a:schemeClr val="tx1"/>
                </a:solidFill>
                <a:latin typeface="Cambria" pitchFamily="18" charset="0"/>
              </a:rPr>
              <a:t>геодезії</a:t>
            </a:r>
            <a:r>
              <a:rPr lang="ru-RU" dirty="0">
                <a:solidFill>
                  <a:schemeClr val="tx1"/>
                </a:solidFill>
                <a:latin typeface="Cambria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Cambria" pitchFamily="18" charset="0"/>
              </a:rPr>
              <a:t>спрямована</a:t>
            </a:r>
            <a:r>
              <a:rPr lang="ru-RU" dirty="0">
                <a:solidFill>
                  <a:schemeClr val="tx1"/>
                </a:solidFill>
                <a:latin typeface="Cambria" pitchFamily="18" charset="0"/>
              </a:rPr>
              <a:t> на </a:t>
            </a:r>
            <a:r>
              <a:rPr lang="ru-RU" dirty="0" err="1">
                <a:solidFill>
                  <a:schemeClr val="tx1"/>
                </a:solidFill>
                <a:latin typeface="Cambria" pitchFamily="18" charset="0"/>
              </a:rPr>
              <a:t>виконання</a:t>
            </a:r>
            <a:r>
              <a:rPr lang="ru-RU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ambria" pitchFamily="18" charset="0"/>
              </a:rPr>
              <a:t>геодезичних</a:t>
            </a:r>
            <a:r>
              <a:rPr lang="ru-RU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ambria" pitchFamily="18" charset="0"/>
              </a:rPr>
              <a:t>вимірювань</a:t>
            </a:r>
            <a:r>
              <a:rPr lang="ru-RU" dirty="0">
                <a:solidFill>
                  <a:schemeClr val="tx1"/>
                </a:solidFill>
                <a:latin typeface="Cambria" pitchFamily="18" charset="0"/>
              </a:rPr>
              <a:t> при </a:t>
            </a:r>
            <a:r>
              <a:rPr lang="ru-RU" dirty="0" err="1">
                <a:solidFill>
                  <a:schemeClr val="tx1"/>
                </a:solidFill>
                <a:latin typeface="Cambria" pitchFamily="18" charset="0"/>
              </a:rPr>
              <a:t>проектуванні</a:t>
            </a:r>
            <a:r>
              <a:rPr lang="ru-RU" dirty="0">
                <a:solidFill>
                  <a:schemeClr val="tx1"/>
                </a:solidFill>
                <a:latin typeface="Cambria" pitchFamily="18" charset="0"/>
              </a:rPr>
              <a:t> та </a:t>
            </a:r>
            <a:r>
              <a:rPr lang="ru-RU" dirty="0" err="1">
                <a:solidFill>
                  <a:schemeClr val="tx1"/>
                </a:solidFill>
                <a:latin typeface="Cambria" pitchFamily="18" charset="0"/>
              </a:rPr>
              <a:t>розробці</a:t>
            </a:r>
            <a:r>
              <a:rPr lang="ru-RU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ambria" pitchFamily="18" charset="0"/>
              </a:rPr>
              <a:t>кар'єрів</a:t>
            </a:r>
            <a:r>
              <a:rPr lang="ru-RU" dirty="0">
                <a:solidFill>
                  <a:schemeClr val="tx1"/>
                </a:solidFill>
                <a:latin typeface="Cambria" pitchFamily="18" charset="0"/>
              </a:rPr>
              <a:t>, шахт та в </a:t>
            </a:r>
            <a:r>
              <a:rPr lang="ru-RU" dirty="0" err="1">
                <a:solidFill>
                  <a:schemeClr val="tx1"/>
                </a:solidFill>
                <a:latin typeface="Cambria" pitchFamily="18" charset="0"/>
              </a:rPr>
              <a:t>тунелебудуванні</a:t>
            </a:r>
            <a:r>
              <a:rPr lang="ru-RU" dirty="0">
                <a:solidFill>
                  <a:schemeClr val="tx1"/>
                </a:solidFill>
                <a:latin typeface="Cambria" pitchFamily="18" charset="0"/>
              </a:rPr>
              <a:t>;</a:t>
            </a:r>
          </a:p>
          <a:p>
            <a:r>
              <a:rPr lang="ru-RU" dirty="0" err="1">
                <a:solidFill>
                  <a:schemeClr val="tx1"/>
                </a:solidFill>
                <a:latin typeface="Cambria" pitchFamily="18" charset="0"/>
              </a:rPr>
              <a:t>топографія</a:t>
            </a:r>
            <a:r>
              <a:rPr lang="ru-RU" dirty="0">
                <a:solidFill>
                  <a:schemeClr val="tx1"/>
                </a:solidFill>
                <a:latin typeface="Cambria" pitchFamily="18" charset="0"/>
              </a:rPr>
              <a:t> - </a:t>
            </a:r>
            <a:r>
              <a:rPr lang="ru-RU" dirty="0" err="1">
                <a:solidFill>
                  <a:schemeClr val="tx1"/>
                </a:solidFill>
                <a:latin typeface="Cambria" pitchFamily="18" charset="0"/>
              </a:rPr>
              <a:t>дисципліна</a:t>
            </a:r>
            <a:r>
              <a:rPr lang="ru-RU" dirty="0">
                <a:solidFill>
                  <a:schemeClr val="tx1"/>
                </a:solidFill>
                <a:latin typeface="Cambria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Cambria" pitchFamily="18" charset="0"/>
              </a:rPr>
              <a:t>що</a:t>
            </a:r>
            <a:r>
              <a:rPr lang="ru-RU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ambria" pitchFamily="18" charset="0"/>
              </a:rPr>
              <a:t>займається</a:t>
            </a:r>
            <a:r>
              <a:rPr lang="ru-RU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ambria" pitchFamily="18" charset="0"/>
              </a:rPr>
              <a:t>географічним</a:t>
            </a:r>
            <a:r>
              <a:rPr lang="ru-RU" dirty="0">
                <a:solidFill>
                  <a:schemeClr val="tx1"/>
                </a:solidFill>
                <a:latin typeface="Cambria" pitchFamily="18" charset="0"/>
              </a:rPr>
              <a:t> та </a:t>
            </a:r>
            <a:r>
              <a:rPr lang="ru-RU" dirty="0" err="1">
                <a:solidFill>
                  <a:schemeClr val="tx1"/>
                </a:solidFill>
                <a:latin typeface="Cambria" pitchFamily="18" charset="0"/>
              </a:rPr>
              <a:t>геометричним</a:t>
            </a:r>
            <a:r>
              <a:rPr lang="ru-RU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ambria" pitchFamily="18" charset="0"/>
              </a:rPr>
              <a:t>вивченням</a:t>
            </a:r>
            <a:r>
              <a:rPr lang="ru-RU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ambria" pitchFamily="18" charset="0"/>
              </a:rPr>
              <a:t>місцевості</a:t>
            </a:r>
            <a:r>
              <a:rPr lang="ru-RU" dirty="0">
                <a:solidFill>
                  <a:schemeClr val="tx1"/>
                </a:solidFill>
                <a:latin typeface="Cambria" pitchFamily="18" charset="0"/>
              </a:rPr>
              <a:t> з метою </a:t>
            </a:r>
            <a:r>
              <a:rPr lang="ru-RU" dirty="0" err="1">
                <a:solidFill>
                  <a:schemeClr val="tx1"/>
                </a:solidFill>
                <a:latin typeface="Cambria" pitchFamily="18" charset="0"/>
              </a:rPr>
              <a:t>складання</a:t>
            </a:r>
            <a:r>
              <a:rPr lang="ru-RU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ambria" pitchFamily="18" charset="0"/>
              </a:rPr>
              <a:t>топографічних</a:t>
            </a:r>
            <a:r>
              <a:rPr lang="ru-RU" dirty="0">
                <a:solidFill>
                  <a:schemeClr val="tx1"/>
                </a:solidFill>
                <a:latin typeface="Cambria" pitchFamily="18" charset="0"/>
              </a:rPr>
              <a:t> карт. В сферу </a:t>
            </a:r>
            <a:r>
              <a:rPr lang="ru-RU" dirty="0" err="1">
                <a:solidFill>
                  <a:schemeClr val="tx1"/>
                </a:solidFill>
                <a:latin typeface="Cambria" pitchFamily="18" charset="0"/>
              </a:rPr>
              <a:t>топографії</a:t>
            </a:r>
            <a:r>
              <a:rPr lang="ru-RU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ambria" pitchFamily="18" charset="0"/>
              </a:rPr>
              <a:t>входять</a:t>
            </a:r>
            <a:r>
              <a:rPr lang="ru-RU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ambria" pitchFamily="18" charset="0"/>
              </a:rPr>
              <a:t>питання</a:t>
            </a:r>
            <a:r>
              <a:rPr lang="ru-RU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ambria" pitchFamily="18" charset="0"/>
              </a:rPr>
              <a:t>класифікації</a:t>
            </a:r>
            <a:r>
              <a:rPr lang="ru-RU" dirty="0">
                <a:solidFill>
                  <a:schemeClr val="tx1"/>
                </a:solidFill>
                <a:latin typeface="Cambria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Cambria" pitchFamily="18" charset="0"/>
              </a:rPr>
              <a:t>змісту</a:t>
            </a:r>
            <a:r>
              <a:rPr lang="ru-RU" dirty="0">
                <a:solidFill>
                  <a:schemeClr val="tx1"/>
                </a:solidFill>
                <a:latin typeface="Cambria" pitchFamily="18" charset="0"/>
              </a:rPr>
              <a:t>, методики </a:t>
            </a:r>
            <a:r>
              <a:rPr lang="ru-RU" dirty="0" err="1">
                <a:solidFill>
                  <a:schemeClr val="tx1"/>
                </a:solidFill>
                <a:latin typeface="Cambria" pitchFamily="18" charset="0"/>
              </a:rPr>
              <a:t>складання</a:t>
            </a:r>
            <a:r>
              <a:rPr lang="ru-RU" dirty="0">
                <a:solidFill>
                  <a:schemeClr val="tx1"/>
                </a:solidFill>
                <a:latin typeface="Cambria" pitchFamily="18" charset="0"/>
              </a:rPr>
              <a:t> та </a:t>
            </a:r>
            <a:r>
              <a:rPr lang="ru-RU" dirty="0" err="1">
                <a:solidFill>
                  <a:schemeClr val="tx1"/>
                </a:solidFill>
                <a:latin typeface="Cambria" pitchFamily="18" charset="0"/>
              </a:rPr>
              <a:t>точності</a:t>
            </a:r>
            <a:r>
              <a:rPr lang="ru-RU" dirty="0">
                <a:solidFill>
                  <a:schemeClr val="tx1"/>
                </a:solidFill>
                <a:latin typeface="Cambria" pitchFamily="18" charset="0"/>
              </a:rPr>
              <a:t> карт;</a:t>
            </a:r>
          </a:p>
          <a:p>
            <a:r>
              <a:rPr lang="ru-RU" dirty="0" err="1">
                <a:solidFill>
                  <a:schemeClr val="tx1"/>
                </a:solidFill>
                <a:latin typeface="Cambria" pitchFamily="18" charset="0"/>
              </a:rPr>
              <a:t>гідрографія</a:t>
            </a:r>
            <a:r>
              <a:rPr lang="ru-RU" dirty="0">
                <a:solidFill>
                  <a:schemeClr val="tx1"/>
                </a:solidFill>
                <a:latin typeface="Cambria" pitchFamily="18" charset="0"/>
              </a:rPr>
              <a:t> - область </a:t>
            </a:r>
            <a:r>
              <a:rPr lang="ru-RU" dirty="0" err="1">
                <a:solidFill>
                  <a:schemeClr val="tx1"/>
                </a:solidFill>
                <a:latin typeface="Cambria" pitchFamily="18" charset="0"/>
              </a:rPr>
              <a:t>геодезії</a:t>
            </a:r>
            <a:r>
              <a:rPr lang="ru-RU" dirty="0">
                <a:solidFill>
                  <a:schemeClr val="tx1"/>
                </a:solidFill>
                <a:latin typeface="Cambria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Cambria" pitchFamily="18" charset="0"/>
              </a:rPr>
              <a:t>спрямована</a:t>
            </a:r>
            <a:r>
              <a:rPr lang="ru-RU" dirty="0">
                <a:solidFill>
                  <a:schemeClr val="tx1"/>
                </a:solidFill>
                <a:latin typeface="Cambria" pitchFamily="18" charset="0"/>
              </a:rPr>
              <a:t> на </a:t>
            </a:r>
            <a:r>
              <a:rPr lang="ru-RU" dirty="0" err="1">
                <a:solidFill>
                  <a:schemeClr val="tx1"/>
                </a:solidFill>
                <a:latin typeface="Cambria" pitchFamily="18" charset="0"/>
              </a:rPr>
              <a:t>дослідження</a:t>
            </a:r>
            <a:r>
              <a:rPr lang="ru-RU" dirty="0">
                <a:solidFill>
                  <a:schemeClr val="tx1"/>
                </a:solidFill>
                <a:latin typeface="Cambria" pitchFamily="18" charset="0"/>
              </a:rPr>
              <a:t> та </a:t>
            </a:r>
            <a:r>
              <a:rPr lang="ru-RU" dirty="0" err="1">
                <a:solidFill>
                  <a:schemeClr val="tx1"/>
                </a:solidFill>
                <a:latin typeface="Cambria" pitchFamily="18" charset="0"/>
              </a:rPr>
              <a:t>опис</a:t>
            </a:r>
            <a:r>
              <a:rPr lang="ru-RU" dirty="0">
                <a:solidFill>
                  <a:schemeClr val="tx1"/>
                </a:solidFill>
                <a:latin typeface="Cambria" pitchFamily="18" charset="0"/>
              </a:rPr>
              <a:t> у </a:t>
            </a:r>
            <a:r>
              <a:rPr lang="ru-RU" dirty="0" err="1">
                <a:solidFill>
                  <a:schemeClr val="tx1"/>
                </a:solidFill>
                <a:latin typeface="Cambria" pitchFamily="18" charset="0"/>
              </a:rPr>
              <a:t>вигляді</a:t>
            </a:r>
            <a:r>
              <a:rPr lang="ru-RU" dirty="0">
                <a:solidFill>
                  <a:schemeClr val="tx1"/>
                </a:solidFill>
                <a:latin typeface="Cambria" pitchFamily="18" charset="0"/>
              </a:rPr>
              <a:t> карт </a:t>
            </a:r>
            <a:r>
              <a:rPr lang="ru-RU" dirty="0" err="1">
                <a:solidFill>
                  <a:schemeClr val="tx1"/>
                </a:solidFill>
                <a:latin typeface="Cambria" pitchFamily="18" charset="0"/>
              </a:rPr>
              <a:t>водних</a:t>
            </a:r>
            <a:r>
              <a:rPr lang="ru-RU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ambria" pitchFamily="18" charset="0"/>
              </a:rPr>
              <a:t>об'єктів</a:t>
            </a:r>
            <a:r>
              <a:rPr lang="ru-RU" dirty="0">
                <a:solidFill>
                  <a:schemeClr val="tx1"/>
                </a:solidFill>
                <a:latin typeface="Cambria" pitchFamily="18" charset="0"/>
              </a:rPr>
              <a:t>;</a:t>
            </a:r>
          </a:p>
          <a:p>
            <a:r>
              <a:rPr lang="ru-RU" dirty="0" err="1">
                <a:solidFill>
                  <a:schemeClr val="tx1"/>
                </a:solidFill>
                <a:latin typeface="Cambria" pitchFamily="18" charset="0"/>
              </a:rPr>
              <a:t>фотограмметрія</a:t>
            </a:r>
            <a:r>
              <a:rPr lang="ru-RU" dirty="0">
                <a:solidFill>
                  <a:schemeClr val="tx1"/>
                </a:solidFill>
                <a:latin typeface="Cambria" pitchFamily="18" charset="0"/>
              </a:rPr>
              <a:t> - </a:t>
            </a:r>
            <a:r>
              <a:rPr lang="ru-RU" dirty="0" err="1">
                <a:solidFill>
                  <a:schemeClr val="tx1"/>
                </a:solidFill>
                <a:latin typeface="Cambria" pitchFamily="18" charset="0"/>
              </a:rPr>
              <a:t>дисципліна</a:t>
            </a:r>
            <a:r>
              <a:rPr lang="ru-RU" dirty="0">
                <a:solidFill>
                  <a:schemeClr val="tx1"/>
                </a:solidFill>
                <a:latin typeface="Cambria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Cambria" pitchFamily="18" charset="0"/>
              </a:rPr>
              <a:t>що</a:t>
            </a:r>
            <a:r>
              <a:rPr lang="ru-RU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ambria" pitchFamily="18" charset="0"/>
              </a:rPr>
              <a:t>вивчає</a:t>
            </a:r>
            <a:r>
              <a:rPr lang="ru-RU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ambria" pitchFamily="18" charset="0"/>
              </a:rPr>
              <a:t>вимірювання</a:t>
            </a:r>
            <a:r>
              <a:rPr lang="ru-RU" dirty="0">
                <a:solidFill>
                  <a:schemeClr val="tx1"/>
                </a:solidFill>
                <a:latin typeface="Cambria" pitchFamily="18" charset="0"/>
              </a:rPr>
              <a:t> на </a:t>
            </a:r>
            <a:r>
              <a:rPr lang="ru-RU" dirty="0" err="1">
                <a:solidFill>
                  <a:schemeClr val="tx1"/>
                </a:solidFill>
                <a:latin typeface="Cambria" pitchFamily="18" charset="0"/>
              </a:rPr>
              <a:t>аерофото</a:t>
            </a:r>
            <a:r>
              <a:rPr lang="ru-RU" dirty="0">
                <a:solidFill>
                  <a:schemeClr val="tx1"/>
                </a:solidFill>
                <a:latin typeface="Cambria" pitchFamily="18" charset="0"/>
              </a:rPr>
              <a:t> та </a:t>
            </a:r>
            <a:r>
              <a:rPr lang="ru-RU" dirty="0" err="1">
                <a:solidFill>
                  <a:schemeClr val="tx1"/>
                </a:solidFill>
                <a:latin typeface="Cambria" pitchFamily="18" charset="0"/>
              </a:rPr>
              <a:t>космічних</a:t>
            </a:r>
            <a:r>
              <a:rPr lang="ru-RU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ambria" pitchFamily="18" charset="0"/>
              </a:rPr>
              <a:t>знімках</a:t>
            </a:r>
            <a:r>
              <a:rPr lang="ru-RU" dirty="0">
                <a:solidFill>
                  <a:schemeClr val="tx1"/>
                </a:solidFill>
                <a:latin typeface="Cambria" pitchFamily="18" charset="0"/>
              </a:rPr>
              <a:t> з метою </a:t>
            </a:r>
            <a:r>
              <a:rPr lang="ru-RU" dirty="0" err="1">
                <a:solidFill>
                  <a:schemeClr val="tx1"/>
                </a:solidFill>
                <a:latin typeface="Cambria" pitchFamily="18" charset="0"/>
              </a:rPr>
              <a:t>складання</a:t>
            </a:r>
            <a:r>
              <a:rPr lang="ru-RU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ambria" pitchFamily="18" charset="0"/>
              </a:rPr>
              <a:t>планів</a:t>
            </a:r>
            <a:r>
              <a:rPr lang="ru-RU" dirty="0">
                <a:solidFill>
                  <a:schemeClr val="tx1"/>
                </a:solidFill>
                <a:latin typeface="Cambria" pitchFamily="18" charset="0"/>
              </a:rPr>
              <a:t> та карт;</a:t>
            </a:r>
          </a:p>
          <a:p>
            <a:r>
              <a:rPr lang="ru-RU" dirty="0" err="1">
                <a:solidFill>
                  <a:schemeClr val="tx1"/>
                </a:solidFill>
                <a:latin typeface="Cambria" pitchFamily="18" charset="0"/>
              </a:rPr>
              <a:t>картографія</a:t>
            </a:r>
            <a:r>
              <a:rPr lang="ru-RU" dirty="0">
                <a:solidFill>
                  <a:schemeClr val="tx1"/>
                </a:solidFill>
                <a:latin typeface="Cambria" pitchFamily="18" charset="0"/>
              </a:rPr>
              <a:t> - </a:t>
            </a:r>
            <a:r>
              <a:rPr lang="ru-RU" dirty="0" err="1">
                <a:solidFill>
                  <a:schemeClr val="tx1"/>
                </a:solidFill>
                <a:latin typeface="Cambria" pitchFamily="18" charset="0"/>
              </a:rPr>
              <a:t>дисципліна</a:t>
            </a:r>
            <a:r>
              <a:rPr lang="ru-RU" dirty="0">
                <a:solidFill>
                  <a:schemeClr val="tx1"/>
                </a:solidFill>
                <a:latin typeface="Cambria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Cambria" pitchFamily="18" charset="0"/>
              </a:rPr>
              <a:t>що</a:t>
            </a:r>
            <a:r>
              <a:rPr lang="ru-RU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ambria" pitchFamily="18" charset="0"/>
              </a:rPr>
              <a:t>займається</a:t>
            </a:r>
            <a:r>
              <a:rPr lang="ru-RU" dirty="0">
                <a:solidFill>
                  <a:schemeClr val="tx1"/>
                </a:solidFill>
                <a:latin typeface="Cambria" pitchFamily="18" charset="0"/>
              </a:rPr>
              <a:t> методами </a:t>
            </a:r>
            <a:r>
              <a:rPr lang="ru-RU" dirty="0" err="1">
                <a:solidFill>
                  <a:schemeClr val="tx1"/>
                </a:solidFill>
                <a:latin typeface="Cambria" pitchFamily="18" charset="0"/>
              </a:rPr>
              <a:t>складання</a:t>
            </a:r>
            <a:r>
              <a:rPr lang="ru-RU" dirty="0">
                <a:solidFill>
                  <a:schemeClr val="tx1"/>
                </a:solidFill>
                <a:latin typeface="Cambria" pitchFamily="18" charset="0"/>
              </a:rPr>
              <a:t> та </a:t>
            </a:r>
            <a:r>
              <a:rPr lang="ru-RU" dirty="0" err="1">
                <a:solidFill>
                  <a:schemeClr val="tx1"/>
                </a:solidFill>
                <a:latin typeface="Cambria" pitchFamily="18" charset="0"/>
              </a:rPr>
              <a:t>видання</a:t>
            </a:r>
            <a:r>
              <a:rPr lang="ru-RU" dirty="0">
                <a:solidFill>
                  <a:schemeClr val="tx1"/>
                </a:solidFill>
                <a:latin typeface="Cambria" pitchFamily="18" charset="0"/>
              </a:rPr>
              <a:t> карт.</a:t>
            </a:r>
          </a:p>
        </p:txBody>
      </p:sp>
    </p:spTree>
    <p:extLst>
      <p:ext uri="{BB962C8B-B14F-4D97-AF65-F5344CB8AC3E}">
        <p14:creationId xmlns:p14="http://schemas.microsoft.com/office/powerpoint/2010/main" val="1702500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24744"/>
            <a:ext cx="8229600" cy="1600200"/>
          </a:xfrm>
        </p:spPr>
        <p:txBody>
          <a:bodyPr/>
          <a:lstStyle/>
          <a:p>
            <a:r>
              <a:rPr lang="uk-UA" sz="6600" dirty="0" smtClean="0"/>
              <a:t>Дякуємо за увагу!</a:t>
            </a:r>
            <a:endParaRPr lang="ru-RU" sz="6600" dirty="0"/>
          </a:p>
        </p:txBody>
      </p:sp>
      <p:sp>
        <p:nvSpPr>
          <p:cNvPr id="3" name="TextBox 2"/>
          <p:cNvSpPr txBox="1"/>
          <p:nvPr/>
        </p:nvSpPr>
        <p:spPr>
          <a:xfrm>
            <a:off x="5724128" y="4941168"/>
            <a:ext cx="31170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/>
              <a:t>Виконали:</a:t>
            </a:r>
          </a:p>
          <a:p>
            <a:r>
              <a:rPr lang="uk-UA" sz="2000" dirty="0"/>
              <a:t>с</a:t>
            </a:r>
            <a:r>
              <a:rPr lang="uk-UA" sz="2000" dirty="0" smtClean="0"/>
              <a:t>тудентки 31-З групи</a:t>
            </a:r>
          </a:p>
          <a:p>
            <a:r>
              <a:rPr lang="uk-UA" sz="2000" dirty="0" smtClean="0"/>
              <a:t>Багінська Анна</a:t>
            </a:r>
          </a:p>
          <a:p>
            <a:r>
              <a:rPr lang="uk-UA" sz="2000" dirty="0" smtClean="0"/>
              <a:t>Яковенко Олена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3622239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196" y="2564904"/>
            <a:ext cx="8229600" cy="4525963"/>
          </a:xfrm>
        </p:spPr>
        <p:txBody>
          <a:bodyPr>
            <a:normAutofit/>
          </a:bodyPr>
          <a:lstStyle/>
          <a:p>
            <a:pPr marL="0" indent="457200">
              <a:buNone/>
            </a:pPr>
            <a:r>
              <a:rPr lang="vi-VN" dirty="0">
                <a:solidFill>
                  <a:schemeClr val="tx1"/>
                </a:solidFill>
                <a:latin typeface="Cambria" pitchFamily="18" charset="0"/>
              </a:rPr>
              <a:t>Геоде́зія (грец. </a:t>
            </a:r>
            <a:r>
              <a:rPr lang="el-GR" dirty="0">
                <a:solidFill>
                  <a:schemeClr val="tx1"/>
                </a:solidFill>
                <a:latin typeface="Cambria" pitchFamily="18" charset="0"/>
              </a:rPr>
              <a:t>γεωδαισια) — </a:t>
            </a:r>
            <a:r>
              <a:rPr lang="vi-VN" dirty="0">
                <a:solidFill>
                  <a:schemeClr val="tx1"/>
                </a:solidFill>
                <a:latin typeface="Cambria" pitchFamily="18" charset="0"/>
              </a:rPr>
              <a:t>наука про методи визначення фігури і розмірів Землі, зображення земної поверхні на планах і картах і точних вимірювань на місцевості, пов'язаних з розв'язанням різних наукових і практичних завдань</a:t>
            </a:r>
            <a:r>
              <a:rPr lang="vi-VN" dirty="0" smtClean="0">
                <a:solidFill>
                  <a:schemeClr val="tx1"/>
                </a:solidFill>
                <a:latin typeface="Cambria" pitchFamily="18" charset="0"/>
              </a:rPr>
              <a:t>.</a:t>
            </a:r>
            <a:endParaRPr lang="uk-UA" dirty="0" smtClean="0">
              <a:solidFill>
                <a:schemeClr val="tx1"/>
              </a:solidFill>
              <a:latin typeface="Cambria" pitchFamily="18" charset="0"/>
            </a:endParaRPr>
          </a:p>
          <a:p>
            <a:pPr marL="0" indent="457200">
              <a:buNone/>
            </a:pPr>
            <a:r>
              <a:rPr lang="ru-RU" dirty="0" err="1" smtClean="0">
                <a:solidFill>
                  <a:schemeClr val="tx1"/>
                </a:solidFill>
                <a:latin typeface="Cambria" pitchFamily="18" charset="0"/>
              </a:rPr>
              <a:t>Геодезичні</a:t>
            </a:r>
            <a:r>
              <a:rPr lang="ru-RU" dirty="0" smtClean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ambria" pitchFamily="18" charset="0"/>
              </a:rPr>
              <a:t>вимірювання</a:t>
            </a:r>
            <a:r>
              <a:rPr lang="ru-RU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ambria" pitchFamily="18" charset="0"/>
              </a:rPr>
              <a:t>дозволяють</a:t>
            </a:r>
            <a:r>
              <a:rPr lang="ru-RU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ambria" pitchFamily="18" charset="0"/>
              </a:rPr>
              <a:t>чітко</a:t>
            </a:r>
            <a:r>
              <a:rPr lang="ru-RU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ambria" pitchFamily="18" charset="0"/>
              </a:rPr>
              <a:t>описати</a:t>
            </a:r>
            <a:r>
              <a:rPr lang="ru-RU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ambria" pitchFamily="18" charset="0"/>
              </a:rPr>
              <a:t>ділянку</a:t>
            </a:r>
            <a:r>
              <a:rPr lang="ru-RU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ambria" pitchFamily="18" charset="0"/>
              </a:rPr>
              <a:t>земної</a:t>
            </a:r>
            <a:r>
              <a:rPr lang="ru-RU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ambria" pitchFamily="18" charset="0"/>
              </a:rPr>
              <a:t>поверхні</a:t>
            </a:r>
            <a:r>
              <a:rPr lang="ru-RU" dirty="0">
                <a:solidFill>
                  <a:schemeClr val="tx1"/>
                </a:solidFill>
                <a:latin typeface="Cambria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Cambria" pitchFamily="18" charset="0"/>
              </a:rPr>
              <a:t>взаємне</a:t>
            </a:r>
            <a:r>
              <a:rPr lang="ru-RU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ambria" pitchFamily="18" charset="0"/>
              </a:rPr>
              <a:t>розташування</a:t>
            </a:r>
            <a:r>
              <a:rPr lang="ru-RU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ambria" pitchFamily="18" charset="0"/>
              </a:rPr>
              <a:t>певних</a:t>
            </a:r>
            <a:r>
              <a:rPr lang="ru-RU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ambria" pitchFamily="18" charset="0"/>
              </a:rPr>
              <a:t>об'єктів</a:t>
            </a:r>
            <a:r>
              <a:rPr lang="ru-RU" dirty="0">
                <a:solidFill>
                  <a:schemeClr val="tx1"/>
                </a:solidFill>
                <a:latin typeface="Cambria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Cambria" pitchFamily="18" charset="0"/>
              </a:rPr>
              <a:t>визначити</a:t>
            </a:r>
            <a:r>
              <a:rPr lang="ru-RU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ambria" pitchFamily="18" charset="0"/>
              </a:rPr>
              <a:t>точні</a:t>
            </a:r>
            <a:r>
              <a:rPr lang="ru-RU" dirty="0">
                <a:solidFill>
                  <a:schemeClr val="tx1"/>
                </a:solidFill>
                <a:latin typeface="Cambria" pitchFamily="18" charset="0"/>
              </a:rPr>
              <a:t> напрямки </a:t>
            </a:r>
            <a:r>
              <a:rPr lang="ru-RU" dirty="0" err="1">
                <a:solidFill>
                  <a:schemeClr val="tx1"/>
                </a:solidFill>
                <a:latin typeface="Cambria" pitchFamily="18" charset="0"/>
              </a:rPr>
              <a:t>руху</a:t>
            </a:r>
            <a:r>
              <a:rPr lang="ru-RU" dirty="0">
                <a:solidFill>
                  <a:schemeClr val="tx1"/>
                </a:solidFill>
                <a:latin typeface="Cambria" pitchFamily="18" charset="0"/>
              </a:rPr>
              <a:t> та </a:t>
            </a:r>
            <a:r>
              <a:rPr lang="ru-RU" dirty="0" err="1">
                <a:solidFill>
                  <a:schemeClr val="tx1"/>
                </a:solidFill>
                <a:latin typeface="Cambria" pitchFamily="18" charset="0"/>
              </a:rPr>
              <a:t>відобразити</a:t>
            </a:r>
            <a:r>
              <a:rPr lang="ru-RU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ambria" pitchFamily="18" charset="0"/>
              </a:rPr>
              <a:t>місцевість</a:t>
            </a:r>
            <a:r>
              <a:rPr lang="ru-RU" dirty="0">
                <a:solidFill>
                  <a:schemeClr val="tx1"/>
                </a:solidFill>
                <a:latin typeface="Cambria" pitchFamily="18" charset="0"/>
              </a:rPr>
              <a:t> на </a:t>
            </a:r>
            <a:r>
              <a:rPr lang="ru-RU" dirty="0" err="1">
                <a:solidFill>
                  <a:schemeClr val="tx1"/>
                </a:solidFill>
                <a:latin typeface="Cambria" pitchFamily="18" charset="0"/>
              </a:rPr>
              <a:t>карті</a:t>
            </a:r>
            <a:r>
              <a:rPr lang="ru-RU" dirty="0">
                <a:solidFill>
                  <a:schemeClr val="tx1"/>
                </a:solidFill>
                <a:latin typeface="Cambria" pitchFamily="18" charset="0"/>
              </a:rPr>
              <a:t>.</a:t>
            </a:r>
          </a:p>
        </p:txBody>
      </p:sp>
      <p:pic>
        <p:nvPicPr>
          <p:cNvPr id="1026" name="Picture 2" descr="D:\Desktop\Новая папка\logo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627"/>
            <a:ext cx="8568952" cy="2214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3759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764704"/>
          </a:xfrm>
        </p:spPr>
        <p:txBody>
          <a:bodyPr/>
          <a:lstStyle/>
          <a:p>
            <a:r>
              <a:rPr lang="ru-RU" dirty="0"/>
              <a:t>В </a:t>
            </a:r>
            <a:r>
              <a:rPr lang="ru-RU" dirty="0" err="1" smtClean="0"/>
              <a:t>минулому</a:t>
            </a:r>
            <a:r>
              <a:rPr lang="ru-RU" dirty="0" smtClean="0"/>
              <a:t>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908720"/>
            <a:ext cx="8229600" cy="5544616"/>
          </a:xfrm>
        </p:spPr>
        <p:txBody>
          <a:bodyPr>
            <a:normAutofit/>
          </a:bodyPr>
          <a:lstStyle/>
          <a:p>
            <a:endParaRPr lang="ru-RU" dirty="0"/>
          </a:p>
          <a:p>
            <a:pPr marL="0" indent="0" algn="ctr">
              <a:buNone/>
            </a:pPr>
            <a:r>
              <a:rPr lang="ru-RU" sz="2900" dirty="0" err="1">
                <a:solidFill>
                  <a:schemeClr val="tx1"/>
                </a:solidFill>
                <a:latin typeface="Cambria" pitchFamily="18" charset="0"/>
              </a:rPr>
              <a:t>Геодезія</a:t>
            </a:r>
            <a:r>
              <a:rPr lang="ru-RU" sz="2900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ru-RU" sz="2900" dirty="0" err="1">
                <a:solidFill>
                  <a:schemeClr val="tx1"/>
                </a:solidFill>
                <a:latin typeface="Cambria" pitchFamily="18" charset="0"/>
              </a:rPr>
              <a:t>розвивалась</a:t>
            </a:r>
            <a:r>
              <a:rPr lang="ru-RU" sz="2900" dirty="0">
                <a:solidFill>
                  <a:schemeClr val="tx1"/>
                </a:solidFill>
                <a:latin typeface="Cambria" pitchFamily="18" charset="0"/>
              </a:rPr>
              <a:t>, </a:t>
            </a:r>
            <a:r>
              <a:rPr lang="ru-RU" sz="2900" dirty="0" err="1">
                <a:solidFill>
                  <a:schemeClr val="tx1"/>
                </a:solidFill>
                <a:latin typeface="Cambria" pitchFamily="18" charset="0"/>
              </a:rPr>
              <a:t>виходячи</a:t>
            </a:r>
            <a:r>
              <a:rPr lang="ru-RU" sz="2900" dirty="0">
                <a:solidFill>
                  <a:schemeClr val="tx1"/>
                </a:solidFill>
                <a:latin typeface="Cambria" pitchFamily="18" charset="0"/>
              </a:rPr>
              <a:t> з </a:t>
            </a:r>
            <a:r>
              <a:rPr lang="ru-RU" sz="2900" dirty="0" err="1">
                <a:solidFill>
                  <a:schemeClr val="tx1"/>
                </a:solidFill>
                <a:latin typeface="Cambria" pitchFamily="18" charset="0"/>
              </a:rPr>
              <a:t>практичних</a:t>
            </a:r>
            <a:r>
              <a:rPr lang="ru-RU" sz="2900" dirty="0">
                <a:solidFill>
                  <a:schemeClr val="tx1"/>
                </a:solidFill>
                <a:latin typeface="Cambria" pitchFamily="18" charset="0"/>
              </a:rPr>
              <a:t> потреб </a:t>
            </a:r>
            <a:r>
              <a:rPr lang="ru-RU" sz="2900" dirty="0" err="1">
                <a:solidFill>
                  <a:schemeClr val="tx1"/>
                </a:solidFill>
                <a:latin typeface="Cambria" pitchFamily="18" charset="0"/>
              </a:rPr>
              <a:t>людини</a:t>
            </a:r>
            <a:r>
              <a:rPr lang="ru-RU" sz="2900" dirty="0">
                <a:solidFill>
                  <a:schemeClr val="tx1"/>
                </a:solidFill>
                <a:latin typeface="Cambria" pitchFamily="18" charset="0"/>
              </a:rPr>
              <a:t> по </a:t>
            </a:r>
            <a:r>
              <a:rPr lang="ru-RU" sz="2900" dirty="0" err="1">
                <a:solidFill>
                  <a:schemeClr val="tx1"/>
                </a:solidFill>
                <a:latin typeface="Cambria" pitchFamily="18" charset="0"/>
              </a:rPr>
              <a:t>вивченню</a:t>
            </a:r>
            <a:r>
              <a:rPr lang="ru-RU" sz="2900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ru-RU" sz="2900" dirty="0" err="1">
                <a:solidFill>
                  <a:schemeClr val="tx1"/>
                </a:solidFill>
                <a:latin typeface="Cambria" pitchFamily="18" charset="0"/>
              </a:rPr>
              <a:t>земної</a:t>
            </a:r>
            <a:r>
              <a:rPr lang="ru-RU" sz="2900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ru-RU" sz="2900" dirty="0" err="1">
                <a:solidFill>
                  <a:schemeClr val="tx1"/>
                </a:solidFill>
                <a:latin typeface="Cambria" pitchFamily="18" charset="0"/>
              </a:rPr>
              <a:t>поверхні</a:t>
            </a:r>
            <a:r>
              <a:rPr lang="ru-RU" sz="2900" dirty="0">
                <a:solidFill>
                  <a:schemeClr val="tx1"/>
                </a:solidFill>
                <a:latin typeface="Cambria" pitchFamily="18" charset="0"/>
              </a:rPr>
              <a:t> для </a:t>
            </a:r>
            <a:r>
              <a:rPr lang="ru-RU" sz="2900" dirty="0" err="1">
                <a:solidFill>
                  <a:schemeClr val="tx1"/>
                </a:solidFill>
                <a:latin typeface="Cambria" pitchFamily="18" charset="0"/>
              </a:rPr>
              <a:t>господарських</a:t>
            </a:r>
            <a:r>
              <a:rPr lang="ru-RU" sz="2900" dirty="0">
                <a:solidFill>
                  <a:schemeClr val="tx1"/>
                </a:solidFill>
                <a:latin typeface="Cambria" pitchFamily="18" charset="0"/>
              </a:rPr>
              <a:t> потреб: </a:t>
            </a:r>
            <a:r>
              <a:rPr lang="ru-RU" sz="2900" dirty="0" err="1">
                <a:solidFill>
                  <a:schemeClr val="tx1"/>
                </a:solidFill>
                <a:latin typeface="Cambria" pitchFamily="18" charset="0"/>
              </a:rPr>
              <a:t>землеробства</a:t>
            </a:r>
            <a:r>
              <a:rPr lang="ru-RU" sz="2900" dirty="0">
                <a:solidFill>
                  <a:schemeClr val="tx1"/>
                </a:solidFill>
                <a:latin typeface="Cambria" pitchFamily="18" charset="0"/>
              </a:rPr>
              <a:t>, </a:t>
            </a:r>
            <a:r>
              <a:rPr lang="ru-RU" sz="2900" dirty="0" err="1">
                <a:solidFill>
                  <a:schemeClr val="tx1"/>
                </a:solidFill>
                <a:latin typeface="Cambria" pitchFamily="18" charset="0"/>
              </a:rPr>
              <a:t>будівництва</a:t>
            </a:r>
            <a:r>
              <a:rPr lang="ru-RU" sz="2900" dirty="0">
                <a:solidFill>
                  <a:schemeClr val="tx1"/>
                </a:solidFill>
                <a:latin typeface="Cambria" pitchFamily="18" charset="0"/>
              </a:rPr>
              <a:t>, </a:t>
            </a:r>
            <a:r>
              <a:rPr lang="ru-RU" sz="2900" dirty="0" err="1">
                <a:solidFill>
                  <a:schemeClr val="tx1"/>
                </a:solidFill>
                <a:latin typeface="Cambria" pitchFamily="18" charset="0"/>
              </a:rPr>
              <a:t>картографування</a:t>
            </a:r>
            <a:r>
              <a:rPr lang="ru-RU" sz="2900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ru-RU" sz="2900" dirty="0" err="1">
                <a:solidFill>
                  <a:schemeClr val="tx1"/>
                </a:solidFill>
                <a:latin typeface="Cambria" pitchFamily="18" charset="0"/>
              </a:rPr>
              <a:t>територій</a:t>
            </a:r>
            <a:r>
              <a:rPr lang="ru-RU" sz="2900" dirty="0">
                <a:solidFill>
                  <a:schemeClr val="tx1"/>
                </a:solidFill>
                <a:latin typeface="Cambria" pitchFamily="18" charset="0"/>
              </a:rPr>
              <a:t>.</a:t>
            </a:r>
          </a:p>
          <a:p>
            <a:pPr marL="0" indent="0">
              <a:buNone/>
            </a:pPr>
            <a:endParaRPr lang="ru-RU" sz="2900" dirty="0">
              <a:solidFill>
                <a:schemeClr val="tx1"/>
              </a:solidFill>
              <a:latin typeface="Cambria" pitchFamily="18" charset="0"/>
            </a:endParaRPr>
          </a:p>
        </p:txBody>
      </p:sp>
      <p:pic>
        <p:nvPicPr>
          <p:cNvPr id="2050" name="Picture 2" descr="D:\Desktop\Новая папка\1924thum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452226"/>
            <a:ext cx="3346921" cy="24595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Desktop\Новая папка\geodezy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452226"/>
            <a:ext cx="3505571" cy="24363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5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5678"/>
            <a:ext cx="8229600" cy="1600200"/>
          </a:xfrm>
        </p:spPr>
        <p:txBody>
          <a:bodyPr/>
          <a:lstStyle/>
          <a:p>
            <a:r>
              <a:rPr lang="uk-UA" dirty="0" smtClean="0"/>
              <a:t>Прилади з якими ми працюємо:</a:t>
            </a:r>
            <a:endParaRPr lang="ru-RU" dirty="0"/>
          </a:p>
        </p:txBody>
      </p:sp>
      <p:pic>
        <p:nvPicPr>
          <p:cNvPr id="3074" name="Picture 2" descr="D:\Desktop\Новая папка\uomz_4t30p-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2545783" cy="2545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6472" y="2204864"/>
            <a:ext cx="2789856" cy="2761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161063"/>
            <a:ext cx="2880320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99592" y="4092903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Теодоліт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995936" y="4959317"/>
            <a:ext cx="1003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Нівелір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876256" y="6165304"/>
            <a:ext cx="1324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Тахеометр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8337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1976" y="3809558"/>
            <a:ext cx="2502024" cy="30545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688" y="548680"/>
            <a:ext cx="2286000" cy="2286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28664" cy="38347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8874" y="0"/>
            <a:ext cx="4055126" cy="40551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472" y="0"/>
            <a:ext cx="1914525" cy="4267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983750"/>
            <a:ext cx="2286000" cy="28803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74233"/>
            <a:ext cx="2483767" cy="24837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3807" y="3068960"/>
            <a:ext cx="1799761" cy="28803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7090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1952" y="972094"/>
            <a:ext cx="3810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90748"/>
            <a:ext cx="39624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1512" y="3390748"/>
            <a:ext cx="3960440" cy="3153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531440"/>
            <a:ext cx="8229600" cy="1600200"/>
          </a:xfrm>
        </p:spPr>
        <p:txBody>
          <a:bodyPr/>
          <a:lstStyle/>
          <a:p>
            <a:r>
              <a:rPr lang="uk-UA" dirty="0" smtClean="0"/>
              <a:t>Як ми працюємо: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052736"/>
            <a:ext cx="3959916" cy="2415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6577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600200"/>
          </a:xfrm>
        </p:spPr>
        <p:txBody>
          <a:bodyPr/>
          <a:lstStyle/>
          <a:p>
            <a:r>
              <a:rPr lang="ru-RU" dirty="0"/>
              <a:t>Напрямки </a:t>
            </a:r>
            <a:r>
              <a:rPr lang="ru-RU" dirty="0" err="1"/>
              <a:t>досліджень</a:t>
            </a:r>
            <a:r>
              <a:rPr lang="ru-RU" dirty="0"/>
              <a:t>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5256584"/>
          </a:xfrm>
        </p:spPr>
        <p:txBody>
          <a:bodyPr>
            <a:normAutofit fontScale="62500" lnSpcReduction="20000"/>
          </a:bodyPr>
          <a:lstStyle/>
          <a:p>
            <a:pPr marL="0" indent="457200">
              <a:buNone/>
            </a:pPr>
            <a:r>
              <a:rPr lang="ru-RU" dirty="0" err="1" smtClean="0">
                <a:solidFill>
                  <a:schemeClr val="tx1"/>
                </a:solidFill>
                <a:latin typeface="Cambria" pitchFamily="18" charset="0"/>
              </a:rPr>
              <a:t>Вивчення</a:t>
            </a:r>
            <a:r>
              <a:rPr lang="ru-RU" dirty="0" smtClean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Cambria" pitchFamily="18" charset="0"/>
              </a:rPr>
              <a:t>форми</a:t>
            </a:r>
            <a:r>
              <a:rPr lang="ru-RU" dirty="0" smtClean="0">
                <a:solidFill>
                  <a:schemeClr val="tx1"/>
                </a:solidFill>
                <a:latin typeface="Cambria" pitchFamily="18" charset="0"/>
              </a:rPr>
              <a:t>, </a:t>
            </a:r>
            <a:r>
              <a:rPr lang="ru-RU" dirty="0" err="1" smtClean="0">
                <a:solidFill>
                  <a:schemeClr val="tx1"/>
                </a:solidFill>
                <a:latin typeface="Cambria" pitchFamily="18" charset="0"/>
              </a:rPr>
              <a:t>розмірів</a:t>
            </a:r>
            <a:r>
              <a:rPr lang="ru-RU" dirty="0" smtClean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Cambria" pitchFamily="18" charset="0"/>
              </a:rPr>
              <a:t>Землі</a:t>
            </a:r>
            <a:r>
              <a:rPr lang="ru-RU" dirty="0" smtClean="0">
                <a:solidFill>
                  <a:schemeClr val="tx1"/>
                </a:solidFill>
                <a:latin typeface="Cambria" pitchFamily="18" charset="0"/>
              </a:rPr>
              <a:t>, а </a:t>
            </a:r>
            <a:r>
              <a:rPr lang="ru-RU" dirty="0" err="1" smtClean="0">
                <a:solidFill>
                  <a:schemeClr val="tx1"/>
                </a:solidFill>
                <a:latin typeface="Cambria" pitchFamily="18" charset="0"/>
              </a:rPr>
              <a:t>також</a:t>
            </a:r>
            <a:r>
              <a:rPr lang="ru-RU" dirty="0" smtClean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Cambria" pitchFamily="18" charset="0"/>
              </a:rPr>
              <a:t>методів</a:t>
            </a:r>
            <a:r>
              <a:rPr lang="ru-RU" dirty="0" smtClean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Cambria" pitchFamily="18" charset="0"/>
              </a:rPr>
              <a:t>точних</a:t>
            </a:r>
            <a:r>
              <a:rPr lang="ru-RU" dirty="0" smtClean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Cambria" pitchFamily="18" charset="0"/>
              </a:rPr>
              <a:t>геодезичних</a:t>
            </a:r>
            <a:r>
              <a:rPr lang="ru-RU" dirty="0" smtClean="0">
                <a:solidFill>
                  <a:schemeClr val="tx1"/>
                </a:solidFill>
                <a:latin typeface="Cambria" pitchFamily="18" charset="0"/>
              </a:rPr>
              <a:t>, </a:t>
            </a:r>
            <a:r>
              <a:rPr lang="ru-RU" dirty="0" err="1" smtClean="0">
                <a:solidFill>
                  <a:schemeClr val="tx1"/>
                </a:solidFill>
                <a:latin typeface="Cambria" pitchFamily="18" charset="0"/>
              </a:rPr>
              <a:t>гравіметричних</a:t>
            </a:r>
            <a:r>
              <a:rPr lang="ru-RU" dirty="0" smtClean="0">
                <a:solidFill>
                  <a:schemeClr val="tx1"/>
                </a:solidFill>
                <a:latin typeface="Cambria" pitchFamily="18" charset="0"/>
              </a:rPr>
              <a:t> та </a:t>
            </a:r>
            <a:r>
              <a:rPr lang="ru-RU" dirty="0" err="1" smtClean="0">
                <a:solidFill>
                  <a:schemeClr val="tx1"/>
                </a:solidFill>
                <a:latin typeface="Cambria" pitchFamily="18" charset="0"/>
              </a:rPr>
              <a:t>астрономогеодезичних</a:t>
            </a:r>
            <a:r>
              <a:rPr lang="ru-RU" dirty="0" smtClean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Cambria" pitchFamily="18" charset="0"/>
              </a:rPr>
              <a:t>вимірів</a:t>
            </a:r>
            <a:r>
              <a:rPr lang="ru-RU" dirty="0" smtClean="0">
                <a:solidFill>
                  <a:schemeClr val="tx1"/>
                </a:solidFill>
                <a:latin typeface="Cambria" pitchFamily="18" charset="0"/>
              </a:rPr>
              <a:t>.</a:t>
            </a:r>
          </a:p>
          <a:p>
            <a:pPr marL="0" indent="457200">
              <a:buNone/>
            </a:pPr>
            <a:r>
              <a:rPr lang="ru-RU" dirty="0" err="1" smtClean="0">
                <a:solidFill>
                  <a:schemeClr val="tx1"/>
                </a:solidFill>
                <a:latin typeface="Cambria" pitchFamily="18" charset="0"/>
              </a:rPr>
              <a:t>Обробка</a:t>
            </a:r>
            <a:r>
              <a:rPr lang="ru-RU" dirty="0" smtClean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Cambria" pitchFamily="18" charset="0"/>
              </a:rPr>
              <a:t>сукупностей</a:t>
            </a:r>
            <a:r>
              <a:rPr lang="ru-RU" dirty="0" smtClean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Cambria" pitchFamily="18" charset="0"/>
              </a:rPr>
              <a:t>цих</a:t>
            </a:r>
            <a:r>
              <a:rPr lang="ru-RU" dirty="0" smtClean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Cambria" pitchFamily="18" charset="0"/>
              </a:rPr>
              <a:t>вимірів</a:t>
            </a:r>
            <a:r>
              <a:rPr lang="ru-RU" dirty="0" smtClean="0">
                <a:solidFill>
                  <a:schemeClr val="tx1"/>
                </a:solidFill>
                <a:latin typeface="Cambria" pitchFamily="18" charset="0"/>
              </a:rPr>
              <a:t>, </a:t>
            </a:r>
            <a:r>
              <a:rPr lang="ru-RU" dirty="0" err="1" smtClean="0">
                <a:solidFill>
                  <a:schemeClr val="tx1"/>
                </a:solidFill>
                <a:latin typeface="Cambria" pitchFamily="18" charset="0"/>
              </a:rPr>
              <a:t>вирішення</a:t>
            </a:r>
            <a:r>
              <a:rPr lang="ru-RU" dirty="0" smtClean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Cambria" pitchFamily="18" charset="0"/>
              </a:rPr>
              <a:t>питань</a:t>
            </a:r>
            <a:r>
              <a:rPr lang="ru-RU" dirty="0" smtClean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Cambria" pitchFamily="18" charset="0"/>
              </a:rPr>
              <a:t>геодинаміки</a:t>
            </a:r>
            <a:r>
              <a:rPr lang="ru-RU" dirty="0" smtClean="0">
                <a:solidFill>
                  <a:schemeClr val="tx1"/>
                </a:solidFill>
                <a:latin typeface="Cambria" pitchFamily="18" charset="0"/>
              </a:rPr>
              <a:t>, </a:t>
            </a:r>
            <a:r>
              <a:rPr lang="ru-RU" dirty="0" err="1" smtClean="0">
                <a:solidFill>
                  <a:schemeClr val="tx1"/>
                </a:solidFill>
                <a:latin typeface="Cambria" pitchFamily="18" charset="0"/>
              </a:rPr>
              <a:t>дослідження</a:t>
            </a:r>
            <a:r>
              <a:rPr lang="ru-RU" dirty="0" smtClean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Cambria" pitchFamily="18" charset="0"/>
              </a:rPr>
              <a:t>періодичних</a:t>
            </a:r>
            <a:r>
              <a:rPr lang="ru-RU" dirty="0" smtClean="0">
                <a:solidFill>
                  <a:schemeClr val="tx1"/>
                </a:solidFill>
                <a:latin typeface="Cambria" pitchFamily="18" charset="0"/>
              </a:rPr>
              <a:t> і </a:t>
            </a:r>
            <a:r>
              <a:rPr lang="ru-RU" dirty="0" err="1" smtClean="0">
                <a:solidFill>
                  <a:schemeClr val="tx1"/>
                </a:solidFill>
                <a:latin typeface="Cambria" pitchFamily="18" charset="0"/>
              </a:rPr>
              <a:t>вікових</a:t>
            </a:r>
            <a:r>
              <a:rPr lang="ru-RU" dirty="0" smtClean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Cambria" pitchFamily="18" charset="0"/>
              </a:rPr>
              <a:t>горизонтальних</a:t>
            </a:r>
            <a:r>
              <a:rPr lang="ru-RU" dirty="0" smtClean="0">
                <a:solidFill>
                  <a:schemeClr val="tx1"/>
                </a:solidFill>
                <a:latin typeface="Cambria" pitchFamily="18" charset="0"/>
              </a:rPr>
              <a:t> та </a:t>
            </a:r>
            <a:r>
              <a:rPr lang="ru-RU" dirty="0" err="1" smtClean="0">
                <a:solidFill>
                  <a:schemeClr val="tx1"/>
                </a:solidFill>
                <a:latin typeface="Cambria" pitchFamily="18" charset="0"/>
              </a:rPr>
              <a:t>вертикальних</a:t>
            </a:r>
            <a:r>
              <a:rPr lang="ru-RU" dirty="0" smtClean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Cambria" pitchFamily="18" charset="0"/>
              </a:rPr>
              <a:t>деформацій</a:t>
            </a:r>
            <a:r>
              <a:rPr lang="ru-RU" dirty="0" smtClean="0">
                <a:solidFill>
                  <a:schemeClr val="tx1"/>
                </a:solidFill>
                <a:latin typeface="Cambria" pitchFamily="18" charset="0"/>
              </a:rPr>
              <a:t> суходолу, </a:t>
            </a:r>
            <a:r>
              <a:rPr lang="ru-RU" dirty="0" err="1" smtClean="0">
                <a:solidFill>
                  <a:schemeClr val="tx1"/>
                </a:solidFill>
                <a:latin typeface="Cambria" pitchFamily="18" charset="0"/>
              </a:rPr>
              <a:t>зміщення</a:t>
            </a:r>
            <a:r>
              <a:rPr lang="ru-RU" dirty="0" smtClean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Cambria" pitchFamily="18" charset="0"/>
              </a:rPr>
              <a:t>материків</a:t>
            </a:r>
            <a:r>
              <a:rPr lang="ru-RU" dirty="0" smtClean="0">
                <a:solidFill>
                  <a:schemeClr val="tx1"/>
                </a:solidFill>
                <a:latin typeface="Cambria" pitchFamily="18" charset="0"/>
              </a:rPr>
              <a:t>, </a:t>
            </a:r>
            <a:r>
              <a:rPr lang="ru-RU" dirty="0" err="1" smtClean="0">
                <a:solidFill>
                  <a:schemeClr val="tx1"/>
                </a:solidFill>
                <a:latin typeface="Cambria" pitchFamily="18" charset="0"/>
              </a:rPr>
              <a:t>берегових</a:t>
            </a:r>
            <a:r>
              <a:rPr lang="ru-RU" dirty="0" smtClean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Cambria" pitchFamily="18" charset="0"/>
              </a:rPr>
              <a:t>ліній</a:t>
            </a:r>
            <a:r>
              <a:rPr lang="ru-RU" dirty="0" smtClean="0">
                <a:solidFill>
                  <a:schemeClr val="tx1"/>
                </a:solidFill>
                <a:latin typeface="Cambria" pitchFamily="18" charset="0"/>
              </a:rPr>
              <a:t>, </a:t>
            </a:r>
            <a:r>
              <a:rPr lang="ru-RU" dirty="0" err="1" smtClean="0">
                <a:solidFill>
                  <a:schemeClr val="tx1"/>
                </a:solidFill>
                <a:latin typeface="Cambria" pitchFamily="18" charset="0"/>
              </a:rPr>
              <a:t>рухів</a:t>
            </a:r>
            <a:r>
              <a:rPr lang="ru-RU" dirty="0" smtClean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Cambria" pitchFamily="18" charset="0"/>
              </a:rPr>
              <a:t>земних</a:t>
            </a:r>
            <a:r>
              <a:rPr lang="ru-RU" dirty="0" smtClean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Cambria" pitchFamily="18" charset="0"/>
              </a:rPr>
              <a:t>полюсів</a:t>
            </a:r>
            <a:r>
              <a:rPr lang="ru-RU" dirty="0" smtClean="0">
                <a:solidFill>
                  <a:schemeClr val="tx1"/>
                </a:solidFill>
                <a:latin typeface="Cambria" pitchFamily="18" charset="0"/>
              </a:rPr>
              <a:t>, </a:t>
            </a:r>
            <a:r>
              <a:rPr lang="ru-RU" dirty="0" err="1" smtClean="0">
                <a:solidFill>
                  <a:schemeClr val="tx1"/>
                </a:solidFill>
                <a:latin typeface="Cambria" pitchFamily="18" charset="0"/>
              </a:rPr>
              <a:t>визначення</a:t>
            </a:r>
            <a:r>
              <a:rPr lang="ru-RU" dirty="0" smtClean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Cambria" pitchFamily="18" charset="0"/>
              </a:rPr>
              <a:t>різниці</a:t>
            </a:r>
            <a:r>
              <a:rPr lang="ru-RU" dirty="0" smtClean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Cambria" pitchFamily="18" charset="0"/>
              </a:rPr>
              <a:t>рівнів</a:t>
            </a:r>
            <a:r>
              <a:rPr lang="ru-RU" dirty="0" smtClean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Cambria" pitchFamily="18" charset="0"/>
              </a:rPr>
              <a:t>морів</a:t>
            </a:r>
            <a:r>
              <a:rPr lang="ru-RU" dirty="0" smtClean="0">
                <a:solidFill>
                  <a:schemeClr val="tx1"/>
                </a:solidFill>
                <a:latin typeface="Cambria" pitchFamily="18" charset="0"/>
              </a:rPr>
              <a:t> та </a:t>
            </a:r>
            <a:r>
              <a:rPr lang="ru-RU" dirty="0" err="1" smtClean="0">
                <a:solidFill>
                  <a:schemeClr val="tx1"/>
                </a:solidFill>
                <a:latin typeface="Cambria" pitchFamily="18" charset="0"/>
              </a:rPr>
              <a:t>океанів</a:t>
            </a:r>
            <a:r>
              <a:rPr lang="ru-RU" dirty="0" smtClean="0">
                <a:solidFill>
                  <a:schemeClr val="tx1"/>
                </a:solidFill>
                <a:latin typeface="Cambria" pitchFamily="18" charset="0"/>
              </a:rPr>
              <a:t>, </a:t>
            </a:r>
            <a:r>
              <a:rPr lang="ru-RU" dirty="0" err="1" smtClean="0">
                <a:solidFill>
                  <a:schemeClr val="tx1"/>
                </a:solidFill>
                <a:latin typeface="Cambria" pitchFamily="18" charset="0"/>
              </a:rPr>
              <a:t>вивчення</a:t>
            </a:r>
            <a:r>
              <a:rPr lang="ru-RU" dirty="0" smtClean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Cambria" pitchFamily="18" charset="0"/>
              </a:rPr>
              <a:t>астрономічних</a:t>
            </a:r>
            <a:r>
              <a:rPr lang="ru-RU" dirty="0" smtClean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Cambria" pitchFamily="18" charset="0"/>
              </a:rPr>
              <a:t>методів</a:t>
            </a:r>
            <a:r>
              <a:rPr lang="ru-RU" dirty="0" smtClean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Cambria" pitchFamily="18" charset="0"/>
              </a:rPr>
              <a:t>вимірів</a:t>
            </a:r>
            <a:r>
              <a:rPr lang="ru-RU" dirty="0" smtClean="0">
                <a:solidFill>
                  <a:schemeClr val="tx1"/>
                </a:solidFill>
                <a:latin typeface="Cambria" pitchFamily="18" charset="0"/>
              </a:rPr>
              <a:t> часу та </a:t>
            </a:r>
            <a:r>
              <a:rPr lang="ru-RU" dirty="0" err="1" smtClean="0">
                <a:solidFill>
                  <a:schemeClr val="tx1"/>
                </a:solidFill>
                <a:latin typeface="Cambria" pitchFamily="18" charset="0"/>
              </a:rPr>
              <a:t>способів</a:t>
            </a:r>
            <a:r>
              <a:rPr lang="ru-RU" dirty="0" smtClean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Cambria" pitchFamily="18" charset="0"/>
              </a:rPr>
              <a:t>визначення</a:t>
            </a:r>
            <a:r>
              <a:rPr lang="ru-RU" dirty="0" smtClean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Cambria" pitchFamily="18" charset="0"/>
              </a:rPr>
              <a:t>астрономічних</a:t>
            </a:r>
            <a:r>
              <a:rPr lang="ru-RU" dirty="0" smtClean="0">
                <a:solidFill>
                  <a:schemeClr val="tx1"/>
                </a:solidFill>
                <a:latin typeface="Cambria" pitchFamily="18" charset="0"/>
              </a:rPr>
              <a:t> широт, </a:t>
            </a:r>
            <a:r>
              <a:rPr lang="ru-RU" dirty="0" err="1" smtClean="0">
                <a:solidFill>
                  <a:schemeClr val="tx1"/>
                </a:solidFill>
                <a:latin typeface="Cambria" pitchFamily="18" charset="0"/>
              </a:rPr>
              <a:t>довгот</a:t>
            </a:r>
            <a:r>
              <a:rPr lang="ru-RU" dirty="0" smtClean="0">
                <a:solidFill>
                  <a:schemeClr val="tx1"/>
                </a:solidFill>
                <a:latin typeface="Cambria" pitchFamily="18" charset="0"/>
              </a:rPr>
              <a:t> та </a:t>
            </a:r>
            <a:r>
              <a:rPr lang="ru-RU" dirty="0" err="1" smtClean="0">
                <a:solidFill>
                  <a:schemeClr val="tx1"/>
                </a:solidFill>
                <a:latin typeface="Cambria" pitchFamily="18" charset="0"/>
              </a:rPr>
              <a:t>азимутів</a:t>
            </a:r>
            <a:r>
              <a:rPr lang="ru-RU" dirty="0" smtClean="0">
                <a:solidFill>
                  <a:schemeClr val="tx1"/>
                </a:solidFill>
                <a:latin typeface="Cambria" pitchFamily="18" charset="0"/>
              </a:rPr>
              <a:t> у </a:t>
            </a:r>
            <a:r>
              <a:rPr lang="ru-RU" dirty="0" err="1" smtClean="0">
                <a:solidFill>
                  <a:schemeClr val="tx1"/>
                </a:solidFill>
                <a:latin typeface="Cambria" pitchFamily="18" charset="0"/>
              </a:rPr>
              <a:t>різних</a:t>
            </a:r>
            <a:r>
              <a:rPr lang="ru-RU" dirty="0" smtClean="0">
                <a:solidFill>
                  <a:schemeClr val="tx1"/>
                </a:solidFill>
                <a:latin typeface="Cambria" pitchFamily="18" charset="0"/>
              </a:rPr>
              <a:t> точках </a:t>
            </a:r>
            <a:r>
              <a:rPr lang="ru-RU" dirty="0" err="1" smtClean="0">
                <a:solidFill>
                  <a:schemeClr val="tx1"/>
                </a:solidFill>
                <a:latin typeface="Cambria" pitchFamily="18" charset="0"/>
              </a:rPr>
              <a:t>земної</a:t>
            </a:r>
            <a:r>
              <a:rPr lang="ru-RU" dirty="0" smtClean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Cambria" pitchFamily="18" charset="0"/>
              </a:rPr>
              <a:t>поверхні</a:t>
            </a:r>
            <a:r>
              <a:rPr lang="ru-RU" dirty="0" smtClean="0">
                <a:solidFill>
                  <a:schemeClr val="tx1"/>
                </a:solidFill>
                <a:latin typeface="Cambria" pitchFamily="18" charset="0"/>
              </a:rPr>
              <a:t>.</a:t>
            </a:r>
          </a:p>
          <a:p>
            <a:pPr marL="0" indent="457200">
              <a:buNone/>
            </a:pPr>
            <a:r>
              <a:rPr lang="ru-RU" dirty="0" err="1" smtClean="0">
                <a:solidFill>
                  <a:schemeClr val="tx1"/>
                </a:solidFill>
                <a:latin typeface="Cambria" pitchFamily="18" charset="0"/>
              </a:rPr>
              <a:t>Вивчення</a:t>
            </a:r>
            <a:r>
              <a:rPr lang="ru-RU" dirty="0" smtClean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Cambria" pitchFamily="18" charset="0"/>
              </a:rPr>
              <a:t>комплексу </a:t>
            </a:r>
            <a:r>
              <a:rPr lang="ru-RU" dirty="0" err="1">
                <a:solidFill>
                  <a:schemeClr val="tx1"/>
                </a:solidFill>
                <a:latin typeface="Cambria" pitchFamily="18" charset="0"/>
              </a:rPr>
              <a:t>топографічних</a:t>
            </a:r>
            <a:r>
              <a:rPr lang="ru-RU" dirty="0">
                <a:solidFill>
                  <a:schemeClr val="tx1"/>
                </a:solidFill>
                <a:latin typeface="Cambria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Cambria" pitchFamily="18" charset="0"/>
              </a:rPr>
              <a:t>геодезичних</a:t>
            </a:r>
            <a:r>
              <a:rPr lang="ru-RU" dirty="0">
                <a:solidFill>
                  <a:schemeClr val="tx1"/>
                </a:solidFill>
                <a:latin typeface="Cambria" pitchFamily="18" charset="0"/>
              </a:rPr>
              <a:t> та </a:t>
            </a:r>
            <a:r>
              <a:rPr lang="ru-RU" dirty="0" err="1">
                <a:solidFill>
                  <a:schemeClr val="tx1"/>
                </a:solidFill>
                <a:latin typeface="Cambria" pitchFamily="18" charset="0"/>
              </a:rPr>
              <a:t>картографічних</a:t>
            </a:r>
            <a:r>
              <a:rPr lang="ru-RU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ambria" pitchFamily="18" charset="0"/>
              </a:rPr>
              <a:t>робіт</a:t>
            </a:r>
            <a:r>
              <a:rPr lang="ru-RU" dirty="0">
                <a:solidFill>
                  <a:schemeClr val="tx1"/>
                </a:solidFill>
                <a:latin typeface="Cambria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Cambria" pitchFamily="18" charset="0"/>
              </a:rPr>
              <a:t>які</a:t>
            </a:r>
            <a:r>
              <a:rPr lang="ru-RU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ambria" pitchFamily="18" charset="0"/>
              </a:rPr>
              <a:t>виконуються</a:t>
            </a:r>
            <a:r>
              <a:rPr lang="ru-RU" dirty="0">
                <a:solidFill>
                  <a:schemeClr val="tx1"/>
                </a:solidFill>
                <a:latin typeface="Cambria" pitchFamily="18" charset="0"/>
              </a:rPr>
              <a:t> при </a:t>
            </a:r>
            <a:r>
              <a:rPr lang="ru-RU" dirty="0" err="1">
                <a:solidFill>
                  <a:schemeClr val="tx1"/>
                </a:solidFill>
                <a:latin typeface="Cambria" pitchFamily="18" charset="0"/>
              </a:rPr>
              <a:t>вишукуваннях</a:t>
            </a:r>
            <a:r>
              <a:rPr lang="ru-RU" dirty="0">
                <a:solidFill>
                  <a:schemeClr val="tx1"/>
                </a:solidFill>
                <a:latin typeface="Cambria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Cambria" pitchFamily="18" charset="0"/>
              </a:rPr>
              <a:t>проектуванні</a:t>
            </a:r>
            <a:r>
              <a:rPr lang="ru-RU" dirty="0">
                <a:solidFill>
                  <a:schemeClr val="tx1"/>
                </a:solidFill>
                <a:latin typeface="Cambria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Cambria" pitchFamily="18" charset="0"/>
              </a:rPr>
              <a:t>розплануванні</a:t>
            </a:r>
            <a:r>
              <a:rPr lang="ru-RU" dirty="0">
                <a:solidFill>
                  <a:schemeClr val="tx1"/>
                </a:solidFill>
                <a:latin typeface="Cambria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Cambria" pitchFamily="18" charset="0"/>
              </a:rPr>
              <a:t>зведенні</a:t>
            </a:r>
            <a:r>
              <a:rPr lang="ru-RU" dirty="0">
                <a:solidFill>
                  <a:schemeClr val="tx1"/>
                </a:solidFill>
                <a:latin typeface="Cambria" pitchFamily="18" charset="0"/>
              </a:rPr>
              <a:t> та </a:t>
            </a:r>
            <a:r>
              <a:rPr lang="ru-RU" dirty="0" err="1">
                <a:solidFill>
                  <a:schemeClr val="tx1"/>
                </a:solidFill>
                <a:latin typeface="Cambria" pitchFamily="18" charset="0"/>
              </a:rPr>
              <a:t>експлуатації</a:t>
            </a:r>
            <a:r>
              <a:rPr lang="ru-RU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ambria" pitchFamily="18" charset="0"/>
              </a:rPr>
              <a:t>інженерних</a:t>
            </a:r>
            <a:r>
              <a:rPr lang="ru-RU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ambria" pitchFamily="18" charset="0"/>
              </a:rPr>
              <a:t>споруд</a:t>
            </a:r>
            <a:r>
              <a:rPr lang="ru-RU" dirty="0">
                <a:solidFill>
                  <a:schemeClr val="tx1"/>
                </a:solidFill>
                <a:latin typeface="Cambria" pitchFamily="18" charset="0"/>
              </a:rPr>
              <a:t>.</a:t>
            </a:r>
          </a:p>
          <a:p>
            <a:pPr marL="0" indent="457200">
              <a:buNone/>
            </a:pPr>
            <a:r>
              <a:rPr lang="ru-RU" dirty="0" err="1">
                <a:solidFill>
                  <a:schemeClr val="tx1"/>
                </a:solidFill>
                <a:latin typeface="Cambria" pitchFamily="18" charset="0"/>
              </a:rPr>
              <a:t>Створення</a:t>
            </a:r>
            <a:r>
              <a:rPr lang="ru-RU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ambria" pitchFamily="18" charset="0"/>
              </a:rPr>
              <a:t>автоматизованих</a:t>
            </a:r>
            <a:r>
              <a:rPr lang="ru-RU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ambria" pitchFamily="18" charset="0"/>
              </a:rPr>
              <a:t>інформаційних</a:t>
            </a:r>
            <a:r>
              <a:rPr lang="ru-RU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ambria" pitchFamily="18" charset="0"/>
              </a:rPr>
              <a:t>кадастрових</a:t>
            </a:r>
            <a:r>
              <a:rPr lang="ru-RU" dirty="0">
                <a:solidFill>
                  <a:schemeClr val="tx1"/>
                </a:solidFill>
                <a:latin typeface="Cambria" pitchFamily="18" charset="0"/>
              </a:rPr>
              <a:t> систем, </a:t>
            </a:r>
            <a:r>
              <a:rPr lang="ru-RU" dirty="0" err="1">
                <a:solidFill>
                  <a:schemeClr val="tx1"/>
                </a:solidFill>
                <a:latin typeface="Cambria" pitchFamily="18" charset="0"/>
              </a:rPr>
              <a:t>інформаційних</a:t>
            </a:r>
            <a:r>
              <a:rPr lang="ru-RU" dirty="0">
                <a:solidFill>
                  <a:schemeClr val="tx1"/>
                </a:solidFill>
                <a:latin typeface="Cambria" pitchFamily="18" charset="0"/>
              </a:rPr>
              <a:t> систем та </a:t>
            </a:r>
            <a:r>
              <a:rPr lang="ru-RU" dirty="0" err="1">
                <a:solidFill>
                  <a:schemeClr val="tx1"/>
                </a:solidFill>
                <a:latin typeface="Cambria" pitchFamily="18" charset="0"/>
              </a:rPr>
              <a:t>технологій</a:t>
            </a:r>
            <a:r>
              <a:rPr lang="ru-RU" dirty="0">
                <a:solidFill>
                  <a:schemeClr val="tx1"/>
                </a:solidFill>
                <a:latin typeface="Cambria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Cambria" pitchFamily="18" charset="0"/>
              </a:rPr>
              <a:t>проектування</a:t>
            </a:r>
            <a:r>
              <a:rPr lang="ru-RU" dirty="0">
                <a:solidFill>
                  <a:schemeClr val="tx1"/>
                </a:solidFill>
                <a:latin typeface="Cambria" pitchFamily="18" charset="0"/>
              </a:rPr>
              <a:t> та </a:t>
            </a:r>
            <a:r>
              <a:rPr lang="ru-RU" dirty="0" err="1">
                <a:solidFill>
                  <a:schemeClr val="tx1"/>
                </a:solidFill>
                <a:latin typeface="Cambria" pitchFamily="18" charset="0"/>
              </a:rPr>
              <a:t>виконання</a:t>
            </a:r>
            <a:r>
              <a:rPr lang="ru-RU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ambria" pitchFamily="18" charset="0"/>
              </a:rPr>
              <a:t>землевпорядних</a:t>
            </a:r>
            <a:r>
              <a:rPr lang="ru-RU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ambria" pitchFamily="18" charset="0"/>
              </a:rPr>
              <a:t>робіт</a:t>
            </a:r>
            <a:r>
              <a:rPr lang="ru-RU" dirty="0">
                <a:solidFill>
                  <a:schemeClr val="tx1"/>
                </a:solidFill>
                <a:latin typeface="Cambria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Cambria" pitchFamily="18" charset="0"/>
              </a:rPr>
              <a:t>пов’язаних</a:t>
            </a:r>
            <a:r>
              <a:rPr lang="ru-RU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ambria" pitchFamily="18" charset="0"/>
              </a:rPr>
              <a:t>із</a:t>
            </a:r>
            <a:r>
              <a:rPr lang="ru-RU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ambria" pitchFamily="18" charset="0"/>
              </a:rPr>
              <a:t>землекористуванням</a:t>
            </a:r>
            <a:r>
              <a:rPr lang="ru-RU" dirty="0">
                <a:solidFill>
                  <a:schemeClr val="tx1"/>
                </a:solidFill>
                <a:latin typeface="Cambria" pitchFamily="18" charset="0"/>
              </a:rPr>
              <a:t> та </a:t>
            </a:r>
            <a:r>
              <a:rPr lang="ru-RU" dirty="0" err="1">
                <a:solidFill>
                  <a:schemeClr val="tx1"/>
                </a:solidFill>
                <a:latin typeface="Cambria" pitchFamily="18" charset="0"/>
              </a:rPr>
              <a:t>моніторингом</a:t>
            </a:r>
            <a:r>
              <a:rPr lang="ru-RU" dirty="0">
                <a:solidFill>
                  <a:schemeClr val="tx1"/>
                </a:solidFill>
                <a:latin typeface="Cambria" pitchFamily="18" charset="0"/>
              </a:rPr>
              <a:t> земель.</a:t>
            </a:r>
          </a:p>
          <a:p>
            <a:pPr marL="0" indent="457200">
              <a:buNone/>
            </a:pPr>
            <a:r>
              <a:rPr lang="ru-RU" dirty="0" err="1">
                <a:solidFill>
                  <a:schemeClr val="tx1"/>
                </a:solidFill>
                <a:latin typeface="Cambria" pitchFamily="18" charset="0"/>
              </a:rPr>
              <a:t>Вирішення</a:t>
            </a:r>
            <a:r>
              <a:rPr lang="ru-RU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ambria" pitchFamily="18" charset="0"/>
              </a:rPr>
              <a:t>питань</a:t>
            </a:r>
            <a:r>
              <a:rPr lang="ru-RU" dirty="0">
                <a:solidFill>
                  <a:schemeClr val="tx1"/>
                </a:solidFill>
                <a:latin typeface="Cambria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Cambria" pitchFamily="18" charset="0"/>
              </a:rPr>
              <a:t>пов’язаних</a:t>
            </a:r>
            <a:r>
              <a:rPr lang="ru-RU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ambria" pitchFamily="18" charset="0"/>
              </a:rPr>
              <a:t>із</a:t>
            </a:r>
            <a:r>
              <a:rPr lang="ru-RU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ambria" pitchFamily="18" charset="0"/>
              </a:rPr>
              <a:t>веденням</a:t>
            </a:r>
            <a:r>
              <a:rPr lang="ru-RU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ambria" pitchFamily="18" charset="0"/>
              </a:rPr>
              <a:t>просторово-геометричних</a:t>
            </a:r>
            <a:r>
              <a:rPr lang="ru-RU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ambria" pitchFamily="18" charset="0"/>
              </a:rPr>
              <a:t>вимірів</a:t>
            </a:r>
            <a:r>
              <a:rPr lang="ru-RU" dirty="0">
                <a:solidFill>
                  <a:schemeClr val="tx1"/>
                </a:solidFill>
                <a:latin typeface="Cambria" pitchFamily="18" charset="0"/>
              </a:rPr>
              <a:t> в </a:t>
            </a:r>
            <a:r>
              <a:rPr lang="ru-RU" dirty="0" err="1">
                <a:solidFill>
                  <a:schemeClr val="tx1"/>
                </a:solidFill>
                <a:latin typeface="Cambria" pitchFamily="18" charset="0"/>
              </a:rPr>
              <a:t>надрах</a:t>
            </a:r>
            <a:r>
              <a:rPr lang="ru-RU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ambria" pitchFamily="18" charset="0"/>
              </a:rPr>
              <a:t>Землі</a:t>
            </a:r>
            <a:r>
              <a:rPr lang="ru-RU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Cambria" pitchFamily="18" charset="0"/>
              </a:rPr>
              <a:t>при </a:t>
            </a:r>
            <a:r>
              <a:rPr lang="ru-RU" dirty="0" err="1">
                <a:solidFill>
                  <a:schemeClr val="tx1"/>
                </a:solidFill>
                <a:latin typeface="Cambria" pitchFamily="18" charset="0"/>
              </a:rPr>
              <a:t>розвідці</a:t>
            </a:r>
            <a:r>
              <a:rPr lang="ru-RU" dirty="0">
                <a:solidFill>
                  <a:schemeClr val="tx1"/>
                </a:solidFill>
                <a:latin typeface="Cambria" pitchFamily="18" charset="0"/>
              </a:rPr>
              <a:t> й </a:t>
            </a:r>
            <a:r>
              <a:rPr lang="ru-RU" dirty="0" err="1">
                <a:solidFill>
                  <a:schemeClr val="tx1"/>
                </a:solidFill>
                <a:latin typeface="Cambria" pitchFamily="18" charset="0"/>
              </a:rPr>
              <a:t>розробці</a:t>
            </a:r>
            <a:r>
              <a:rPr lang="ru-RU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ambria" pitchFamily="18" charset="0"/>
              </a:rPr>
              <a:t>корисних</a:t>
            </a:r>
            <a:r>
              <a:rPr lang="ru-RU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ambria" pitchFamily="18" charset="0"/>
              </a:rPr>
              <a:t>копалин</a:t>
            </a:r>
            <a:r>
              <a:rPr lang="ru-RU" dirty="0">
                <a:solidFill>
                  <a:schemeClr val="tx1"/>
                </a:solidFill>
                <a:latin typeface="Cambria" pitchFamily="18" charset="0"/>
              </a:rPr>
              <a:t> та на </a:t>
            </a:r>
            <a:r>
              <a:rPr lang="ru-RU" dirty="0" err="1">
                <a:solidFill>
                  <a:schemeClr val="tx1"/>
                </a:solidFill>
                <a:latin typeface="Cambria" pitchFamily="18" charset="0"/>
              </a:rPr>
              <a:t>поверхні</a:t>
            </a:r>
            <a:r>
              <a:rPr lang="ru-RU" dirty="0">
                <a:solidFill>
                  <a:schemeClr val="tx1"/>
                </a:solidFill>
                <a:latin typeface="Cambria" pitchFamily="18" charset="0"/>
              </a:rPr>
              <a:t> шахт і </a:t>
            </a:r>
            <a:r>
              <a:rPr lang="ru-RU" dirty="0" err="1">
                <a:solidFill>
                  <a:schemeClr val="tx1"/>
                </a:solidFill>
                <a:latin typeface="Cambria" pitchFamily="18" charset="0"/>
              </a:rPr>
              <a:t>рудників</a:t>
            </a:r>
            <a:r>
              <a:rPr lang="ru-RU" dirty="0">
                <a:solidFill>
                  <a:schemeClr val="tx1"/>
                </a:solidFill>
                <a:latin typeface="Cambria" pitchFamily="18" charset="0"/>
              </a:rPr>
              <a:t>, з </a:t>
            </a:r>
            <a:r>
              <a:rPr lang="ru-RU" dirty="0" err="1">
                <a:solidFill>
                  <a:schemeClr val="tx1"/>
                </a:solidFill>
                <a:latin typeface="Cambria" pitchFamily="18" charset="0"/>
              </a:rPr>
              <a:t>наступним</a:t>
            </a:r>
            <a:r>
              <a:rPr lang="ru-RU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ambria" pitchFamily="18" charset="0"/>
              </a:rPr>
              <a:t>зображенням</a:t>
            </a:r>
            <a:r>
              <a:rPr lang="ru-RU" dirty="0">
                <a:solidFill>
                  <a:schemeClr val="tx1"/>
                </a:solidFill>
                <a:latin typeface="Cambria" pitchFamily="18" charset="0"/>
              </a:rPr>
              <a:t> на планах і картах, </a:t>
            </a:r>
            <a:r>
              <a:rPr lang="ru-RU" dirty="0" err="1">
                <a:solidFill>
                  <a:schemeClr val="tx1"/>
                </a:solidFill>
                <a:latin typeface="Cambria" pitchFamily="18" charset="0"/>
              </a:rPr>
              <a:t>виконання</a:t>
            </a:r>
            <a:r>
              <a:rPr lang="ru-RU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ambria" pitchFamily="18" charset="0"/>
              </a:rPr>
              <a:t>маркшейдерських</a:t>
            </a:r>
            <a:r>
              <a:rPr lang="ru-RU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ambria" pitchFamily="18" charset="0"/>
              </a:rPr>
              <a:t>робіт</a:t>
            </a:r>
            <a:r>
              <a:rPr lang="ru-RU" dirty="0">
                <a:solidFill>
                  <a:schemeClr val="tx1"/>
                </a:solidFill>
                <a:latin typeface="Cambria" pitchFamily="18" charset="0"/>
              </a:rPr>
              <a:t> при </a:t>
            </a:r>
            <a:r>
              <a:rPr lang="ru-RU" dirty="0" err="1">
                <a:solidFill>
                  <a:schemeClr val="tx1"/>
                </a:solidFill>
                <a:latin typeface="Cambria" pitchFamily="18" charset="0"/>
              </a:rPr>
              <a:t>будівництві</a:t>
            </a:r>
            <a:r>
              <a:rPr lang="ru-RU" dirty="0">
                <a:solidFill>
                  <a:schemeClr val="tx1"/>
                </a:solidFill>
                <a:latin typeface="Cambria" pitchFamily="18" charset="0"/>
              </a:rPr>
              <a:t> та </a:t>
            </a:r>
            <a:r>
              <a:rPr lang="ru-RU" dirty="0" err="1">
                <a:solidFill>
                  <a:schemeClr val="tx1"/>
                </a:solidFill>
                <a:latin typeface="Cambria" pitchFamily="18" charset="0"/>
              </a:rPr>
              <a:t>експлуатації</a:t>
            </a:r>
            <a:r>
              <a:rPr lang="ru-RU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ambria" pitchFamily="18" charset="0"/>
              </a:rPr>
              <a:t>підземних</a:t>
            </a:r>
            <a:r>
              <a:rPr lang="ru-RU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ambria" pitchFamily="18" charset="0"/>
              </a:rPr>
              <a:t>споруд</a:t>
            </a:r>
            <a:r>
              <a:rPr lang="ru-RU" dirty="0">
                <a:solidFill>
                  <a:schemeClr val="tx1"/>
                </a:solidFill>
                <a:latin typeface="Cambria" pitchFamily="18" charset="0"/>
              </a:rPr>
              <a:t>.</a:t>
            </a:r>
          </a:p>
          <a:p>
            <a:pPr marL="0" indent="457200">
              <a:buNone/>
            </a:pPr>
            <a:r>
              <a:rPr lang="ru-RU" dirty="0" err="1">
                <a:solidFill>
                  <a:schemeClr val="tx1"/>
                </a:solidFill>
                <a:latin typeface="Cambria" pitchFamily="18" charset="0"/>
              </a:rPr>
              <a:t>Вирішення</a:t>
            </a:r>
            <a:r>
              <a:rPr lang="ru-RU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ambria" pitchFamily="18" charset="0"/>
              </a:rPr>
              <a:t>питань</a:t>
            </a:r>
            <a:r>
              <a:rPr lang="ru-RU" dirty="0">
                <a:solidFill>
                  <a:schemeClr val="tx1"/>
                </a:solidFill>
                <a:latin typeface="Cambria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Cambria" pitchFamily="18" charset="0"/>
              </a:rPr>
              <a:t>пов’язаних</a:t>
            </a:r>
            <a:r>
              <a:rPr lang="ru-RU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ambria" pitchFamily="18" charset="0"/>
              </a:rPr>
              <a:t>із</a:t>
            </a:r>
            <a:r>
              <a:rPr lang="ru-RU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ambria" pitchFamily="18" charset="0"/>
              </a:rPr>
              <a:t>проектуванням</a:t>
            </a:r>
            <a:r>
              <a:rPr lang="ru-RU" dirty="0">
                <a:solidFill>
                  <a:schemeClr val="tx1"/>
                </a:solidFill>
                <a:latin typeface="Cambria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Cambria" pitchFamily="18" charset="0"/>
              </a:rPr>
              <a:t>конструюванням</a:t>
            </a:r>
            <a:r>
              <a:rPr lang="ru-RU" dirty="0">
                <a:solidFill>
                  <a:schemeClr val="tx1"/>
                </a:solidFill>
                <a:latin typeface="Cambria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Cambria" pitchFamily="18" charset="0"/>
              </a:rPr>
              <a:t>експлуатацією</a:t>
            </a:r>
            <a:r>
              <a:rPr lang="ru-RU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ambria" pitchFamily="18" charset="0"/>
              </a:rPr>
              <a:t>топографічних</a:t>
            </a:r>
            <a:r>
              <a:rPr lang="ru-RU" dirty="0">
                <a:solidFill>
                  <a:schemeClr val="tx1"/>
                </a:solidFill>
                <a:latin typeface="Cambria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Cambria" pitchFamily="18" charset="0"/>
              </a:rPr>
              <a:t>геодезичних</a:t>
            </a:r>
            <a:r>
              <a:rPr lang="ru-RU" dirty="0">
                <a:solidFill>
                  <a:schemeClr val="tx1"/>
                </a:solidFill>
                <a:latin typeface="Cambria" pitchFamily="18" charset="0"/>
              </a:rPr>
              <a:t> і </a:t>
            </a:r>
            <a:r>
              <a:rPr lang="ru-RU" dirty="0" err="1">
                <a:solidFill>
                  <a:schemeClr val="tx1"/>
                </a:solidFill>
                <a:latin typeface="Cambria" pitchFamily="18" charset="0"/>
              </a:rPr>
              <a:t>маркшейдерських</a:t>
            </a:r>
            <a:r>
              <a:rPr lang="ru-RU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ambria" pitchFamily="18" charset="0"/>
              </a:rPr>
              <a:t>приладів</a:t>
            </a:r>
            <a:r>
              <a:rPr lang="ru-RU" dirty="0">
                <a:solidFill>
                  <a:schemeClr val="tx1"/>
                </a:solidFill>
                <a:latin typeface="Cambria" pitchFamily="18" charset="0"/>
              </a:rPr>
              <a:t> та </a:t>
            </a:r>
            <a:r>
              <a:rPr lang="ru-RU" dirty="0" err="1">
                <a:solidFill>
                  <a:schemeClr val="tx1"/>
                </a:solidFill>
                <a:latin typeface="Cambria" pitchFamily="18" charset="0"/>
              </a:rPr>
              <a:t>обладнання</a:t>
            </a:r>
            <a:r>
              <a:rPr lang="ru-RU" dirty="0">
                <a:solidFill>
                  <a:schemeClr val="tx1"/>
                </a:solidFill>
                <a:latin typeface="Cambria" pitchFamily="18" charset="0"/>
              </a:rPr>
              <a:t>.</a:t>
            </a:r>
          </a:p>
          <a:p>
            <a:pPr marL="0" indent="457200">
              <a:buNone/>
            </a:pPr>
            <a:r>
              <a:rPr lang="ru-RU" dirty="0" err="1">
                <a:solidFill>
                  <a:schemeClr val="tx1"/>
                </a:solidFill>
                <a:latin typeface="Cambria" pitchFamily="18" charset="0"/>
              </a:rPr>
              <a:t>Розв’язання</a:t>
            </a:r>
            <a:r>
              <a:rPr lang="ru-RU" dirty="0">
                <a:solidFill>
                  <a:schemeClr val="tx1"/>
                </a:solidFill>
                <a:latin typeface="Cambria" pitchFamily="18" charset="0"/>
              </a:rPr>
              <a:t> проблем </a:t>
            </a:r>
            <a:r>
              <a:rPr lang="ru-RU" dirty="0" err="1">
                <a:solidFill>
                  <a:schemeClr val="tx1"/>
                </a:solidFill>
                <a:latin typeface="Cambria" pitchFamily="18" charset="0"/>
              </a:rPr>
              <a:t>використання</a:t>
            </a:r>
            <a:r>
              <a:rPr lang="ru-RU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ambria" pitchFamily="18" charset="0"/>
              </a:rPr>
              <a:t>штучних</a:t>
            </a:r>
            <a:r>
              <a:rPr lang="ru-RU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ambria" pitchFamily="18" charset="0"/>
              </a:rPr>
              <a:t>супутників</a:t>
            </a:r>
            <a:r>
              <a:rPr lang="ru-RU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ambria" pitchFamily="18" charset="0"/>
              </a:rPr>
              <a:t>Землі</a:t>
            </a:r>
            <a:r>
              <a:rPr lang="ru-RU" dirty="0">
                <a:solidFill>
                  <a:schemeClr val="tx1"/>
                </a:solidFill>
                <a:latin typeface="Cambria" pitchFamily="18" charset="0"/>
              </a:rPr>
              <a:t> з </a:t>
            </a:r>
            <a:r>
              <a:rPr lang="ru-RU" dirty="0" err="1">
                <a:solidFill>
                  <a:schemeClr val="tx1"/>
                </a:solidFill>
                <a:latin typeface="Cambria" pitchFamily="18" charset="0"/>
              </a:rPr>
              <a:t>геодезичною</a:t>
            </a:r>
            <a:r>
              <a:rPr lang="ru-RU" dirty="0">
                <a:solidFill>
                  <a:schemeClr val="tx1"/>
                </a:solidFill>
                <a:latin typeface="Cambria" pitchFamily="18" charset="0"/>
              </a:rPr>
              <a:t> метою.</a:t>
            </a:r>
          </a:p>
          <a:p>
            <a:pPr marL="0" indent="457200">
              <a:buNone/>
            </a:pPr>
            <a:r>
              <a:rPr lang="ru-RU" dirty="0" err="1">
                <a:solidFill>
                  <a:schemeClr val="tx1"/>
                </a:solidFill>
                <a:latin typeface="Cambria" pitchFamily="18" charset="0"/>
              </a:rPr>
              <a:t>Вирішення</a:t>
            </a:r>
            <a:r>
              <a:rPr lang="ru-RU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ambria" pitchFamily="18" charset="0"/>
              </a:rPr>
              <a:t>питань</a:t>
            </a:r>
            <a:r>
              <a:rPr lang="ru-RU" dirty="0">
                <a:solidFill>
                  <a:schemeClr val="tx1"/>
                </a:solidFill>
                <a:latin typeface="Cambria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Cambria" pitchFamily="18" charset="0"/>
              </a:rPr>
              <a:t>пов’язаних</a:t>
            </a:r>
            <a:r>
              <a:rPr lang="ru-RU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ambria" pitchFamily="18" charset="0"/>
              </a:rPr>
              <a:t>із</a:t>
            </a:r>
            <a:r>
              <a:rPr lang="ru-RU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ambria" pitchFamily="18" charset="0"/>
              </a:rPr>
              <a:t>геодезичними</a:t>
            </a:r>
            <a:r>
              <a:rPr lang="ru-RU" dirty="0">
                <a:solidFill>
                  <a:schemeClr val="tx1"/>
                </a:solidFill>
                <a:latin typeface="Cambria" pitchFamily="18" charset="0"/>
              </a:rPr>
              <a:t> роботами на </a:t>
            </a:r>
            <a:r>
              <a:rPr lang="ru-RU" dirty="0" err="1">
                <a:solidFill>
                  <a:schemeClr val="tx1"/>
                </a:solidFill>
                <a:latin typeface="Cambria" pitchFamily="18" charset="0"/>
              </a:rPr>
              <a:t>шельфових</a:t>
            </a:r>
            <a:r>
              <a:rPr lang="ru-RU" dirty="0">
                <a:solidFill>
                  <a:schemeClr val="tx1"/>
                </a:solidFill>
                <a:latin typeface="Cambria" pitchFamily="18" charset="0"/>
              </a:rPr>
              <a:t> зонах </a:t>
            </a:r>
            <a:r>
              <a:rPr lang="ru-RU" dirty="0" err="1">
                <a:solidFill>
                  <a:schemeClr val="tx1"/>
                </a:solidFill>
                <a:latin typeface="Cambria" pitchFamily="18" charset="0"/>
              </a:rPr>
              <a:t>морів</a:t>
            </a:r>
            <a:r>
              <a:rPr lang="ru-RU" dirty="0">
                <a:solidFill>
                  <a:schemeClr val="tx1"/>
                </a:solidFill>
                <a:latin typeface="Cambria" pitchFamily="18" charset="0"/>
              </a:rPr>
              <a:t> і </a:t>
            </a:r>
            <a:r>
              <a:rPr lang="ru-RU" dirty="0" err="1">
                <a:solidFill>
                  <a:schemeClr val="tx1"/>
                </a:solidFill>
                <a:latin typeface="Cambria" pitchFamily="18" charset="0"/>
              </a:rPr>
              <a:t>океанів</a:t>
            </a:r>
            <a:r>
              <a:rPr lang="ru-RU" dirty="0">
                <a:solidFill>
                  <a:schemeClr val="tx1"/>
                </a:solidFill>
                <a:latin typeface="Cambria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Cambria" pitchFamily="18" charset="0"/>
              </a:rPr>
              <a:t>питань</a:t>
            </a:r>
            <a:r>
              <a:rPr lang="ru-RU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ambria" pitchFamily="18" charset="0"/>
              </a:rPr>
              <a:t>навігації</a:t>
            </a:r>
            <a:r>
              <a:rPr lang="ru-RU" dirty="0">
                <a:solidFill>
                  <a:schemeClr val="tx1"/>
                </a:solidFill>
                <a:latin typeface="Cambria" pitchFamily="18" charset="0"/>
              </a:rPr>
              <a:t> та </a:t>
            </a:r>
            <a:r>
              <a:rPr lang="ru-RU" dirty="0" err="1">
                <a:solidFill>
                  <a:schemeClr val="tx1"/>
                </a:solidFill>
                <a:latin typeface="Cambria" pitchFamily="18" charset="0"/>
              </a:rPr>
              <a:t>гідрографії</a:t>
            </a:r>
            <a:r>
              <a:rPr lang="ru-RU" dirty="0">
                <a:solidFill>
                  <a:schemeClr val="tx1"/>
                </a:solidFill>
                <a:latin typeface="Cambria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36098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9634" y="-85590"/>
            <a:ext cx="8229600" cy="1600200"/>
          </a:xfrm>
        </p:spPr>
        <p:txBody>
          <a:bodyPr/>
          <a:lstStyle/>
          <a:p>
            <a:r>
              <a:rPr lang="uk-UA" sz="4000" dirty="0" smtClean="0"/>
              <a:t>Сучасна геодезія тісно пов'язана з такими науками:</a:t>
            </a:r>
            <a:endParaRPr lang="ru-RU" sz="4000" dirty="0"/>
          </a:p>
        </p:txBody>
      </p:sp>
      <p:sp>
        <p:nvSpPr>
          <p:cNvPr id="4" name="Овал 3"/>
          <p:cNvSpPr/>
          <p:nvPr/>
        </p:nvSpPr>
        <p:spPr>
          <a:xfrm>
            <a:off x="323528" y="1556792"/>
            <a:ext cx="2448272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математикою</a:t>
            </a: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6551858" y="1484784"/>
            <a:ext cx="2160240" cy="12961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фізикою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2826242" y="5013176"/>
            <a:ext cx="3456384" cy="12241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астрономією</a:t>
            </a: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6036221" y="3618762"/>
            <a:ext cx="2430270" cy="14761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електронікою</a:t>
            </a: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1331640" y="3789040"/>
            <a:ext cx="1872208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оптикою</a:t>
            </a:r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3192013" y="2132856"/>
            <a:ext cx="2989205" cy="18196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о</a:t>
            </a:r>
            <a:r>
              <a:rPr lang="uk-UA" dirty="0" smtClean="0"/>
              <a:t>бчислювальною технікою</a:t>
            </a:r>
            <a:endParaRPr lang="ru-RU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 flipH="1">
            <a:off x="1691680" y="908720"/>
            <a:ext cx="36004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4554434" y="1484784"/>
            <a:ext cx="0" cy="5292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7164288" y="1052736"/>
            <a:ext cx="360040" cy="3131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>
            <a:off x="2339752" y="1628800"/>
            <a:ext cx="936104" cy="19899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4554434" y="4077072"/>
            <a:ext cx="0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45" name="Прямая со стрелкой 6144"/>
          <p:cNvCxnSpPr/>
          <p:nvPr/>
        </p:nvCxnSpPr>
        <p:spPr>
          <a:xfrm>
            <a:off x="5868144" y="1484784"/>
            <a:ext cx="914400" cy="18722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5738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84784"/>
            <a:ext cx="8229600" cy="936104"/>
          </a:xfrm>
        </p:spPr>
        <p:txBody>
          <a:bodyPr/>
          <a:lstStyle/>
          <a:p>
            <a:r>
              <a:rPr lang="uk-UA" sz="4000" dirty="0" err="1">
                <a:effectLst/>
              </a:rPr>
              <a:t>Професійно</a:t>
            </a:r>
            <a:r>
              <a:rPr lang="uk-UA" sz="4000" dirty="0">
                <a:effectLst/>
              </a:rPr>
              <a:t> важливі </a:t>
            </a:r>
            <a:r>
              <a:rPr lang="uk-UA" sz="4000" dirty="0" smtClean="0">
                <a:effectLst/>
              </a:rPr>
              <a:t>риси геодезиста:</a:t>
            </a:r>
            <a:r>
              <a:rPr lang="uk-UA" dirty="0">
                <a:effectLst/>
              </a:rPr>
              <a:t/>
            </a:r>
            <a:br>
              <a:rPr lang="uk-UA" dirty="0">
                <a:effectLst/>
              </a:rPr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881775"/>
            <a:ext cx="7571184" cy="4525963"/>
          </a:xfrm>
        </p:spPr>
        <p:txBody>
          <a:bodyPr/>
          <a:lstStyle/>
          <a:p>
            <a:r>
              <a:rPr lang="uk-UA" dirty="0" smtClean="0">
                <a:solidFill>
                  <a:schemeClr val="tx1"/>
                </a:solidFill>
                <a:latin typeface="+mn-lt"/>
              </a:rPr>
              <a:t>фізична </a:t>
            </a:r>
            <a:r>
              <a:rPr lang="uk-UA" dirty="0">
                <a:solidFill>
                  <a:schemeClr val="tx1"/>
                </a:solidFill>
                <a:latin typeface="+mn-lt"/>
              </a:rPr>
              <a:t>сила і </a:t>
            </a:r>
            <a:r>
              <a:rPr lang="uk-UA" dirty="0" smtClean="0">
                <a:solidFill>
                  <a:schemeClr val="tx1"/>
                </a:solidFill>
                <a:latin typeface="+mn-lt"/>
              </a:rPr>
              <a:t>витривалість;</a:t>
            </a:r>
          </a:p>
          <a:p>
            <a:r>
              <a:rPr lang="uk-UA" dirty="0" smtClean="0">
                <a:solidFill>
                  <a:schemeClr val="tx1"/>
                </a:solidFill>
                <a:latin typeface="+mn-lt"/>
              </a:rPr>
              <a:t>нормальна </a:t>
            </a:r>
            <a:r>
              <a:rPr lang="uk-UA" dirty="0">
                <a:solidFill>
                  <a:schemeClr val="tx1"/>
                </a:solidFill>
                <a:latin typeface="+mn-lt"/>
              </a:rPr>
              <a:t>гострота </a:t>
            </a:r>
            <a:r>
              <a:rPr lang="uk-UA" dirty="0" smtClean="0">
                <a:solidFill>
                  <a:schemeClr val="tx1"/>
                </a:solidFill>
                <a:latin typeface="+mn-lt"/>
              </a:rPr>
              <a:t>зору;</a:t>
            </a:r>
          </a:p>
          <a:p>
            <a:r>
              <a:rPr lang="uk-UA" dirty="0" smtClean="0">
                <a:solidFill>
                  <a:schemeClr val="tx1"/>
                </a:solidFill>
                <a:latin typeface="+mn-lt"/>
              </a:rPr>
              <a:t>хороша </a:t>
            </a:r>
            <a:r>
              <a:rPr lang="uk-UA" dirty="0">
                <a:solidFill>
                  <a:schemeClr val="tx1"/>
                </a:solidFill>
                <a:latin typeface="+mn-lt"/>
              </a:rPr>
              <a:t>зорова і моторна </a:t>
            </a:r>
            <a:r>
              <a:rPr lang="uk-UA" dirty="0" smtClean="0">
                <a:solidFill>
                  <a:schemeClr val="tx1"/>
                </a:solidFill>
                <a:latin typeface="+mn-lt"/>
              </a:rPr>
              <a:t>координація;</a:t>
            </a:r>
          </a:p>
          <a:p>
            <a:r>
              <a:rPr lang="uk-UA" dirty="0" smtClean="0">
                <a:solidFill>
                  <a:schemeClr val="tx1"/>
                </a:solidFill>
                <a:latin typeface="+mn-lt"/>
              </a:rPr>
              <a:t>точний </a:t>
            </a:r>
            <a:r>
              <a:rPr lang="uk-UA" dirty="0">
                <a:solidFill>
                  <a:schemeClr val="tx1"/>
                </a:solidFill>
                <a:latin typeface="+mn-lt"/>
              </a:rPr>
              <a:t>лінійний і об'ємний </a:t>
            </a:r>
            <a:r>
              <a:rPr lang="uk-UA" dirty="0" smtClean="0">
                <a:solidFill>
                  <a:schemeClr val="tx1"/>
                </a:solidFill>
                <a:latin typeface="+mn-lt"/>
              </a:rPr>
              <a:t>окомір;</a:t>
            </a:r>
          </a:p>
          <a:p>
            <a:r>
              <a:rPr lang="uk-UA" dirty="0" smtClean="0">
                <a:solidFill>
                  <a:schemeClr val="tx1"/>
                </a:solidFill>
                <a:latin typeface="+mn-lt"/>
              </a:rPr>
              <a:t>хороша </a:t>
            </a:r>
            <a:r>
              <a:rPr lang="uk-UA" dirty="0">
                <a:solidFill>
                  <a:schemeClr val="tx1"/>
                </a:solidFill>
                <a:latin typeface="+mn-lt"/>
              </a:rPr>
              <a:t>просторова уява і наочно-образне </a:t>
            </a:r>
            <a:r>
              <a:rPr lang="uk-UA" dirty="0" smtClean="0">
                <a:solidFill>
                  <a:schemeClr val="tx1"/>
                </a:solidFill>
                <a:latin typeface="+mn-lt"/>
              </a:rPr>
              <a:t>мислення;</a:t>
            </a:r>
          </a:p>
          <a:p>
            <a:r>
              <a:rPr lang="uk-UA" dirty="0" smtClean="0">
                <a:solidFill>
                  <a:schemeClr val="tx1"/>
                </a:solidFill>
                <a:latin typeface="+mn-lt"/>
              </a:rPr>
              <a:t>педантичність;</a:t>
            </a:r>
          </a:p>
          <a:p>
            <a:r>
              <a:rPr lang="uk-UA" dirty="0" smtClean="0">
                <a:solidFill>
                  <a:schemeClr val="tx1"/>
                </a:solidFill>
                <a:latin typeface="+mn-lt"/>
              </a:rPr>
              <a:t>скрупульозність</a:t>
            </a:r>
            <a:r>
              <a:rPr lang="uk-UA" dirty="0">
                <a:solidFill>
                  <a:schemeClr val="tx1"/>
                </a:solidFill>
                <a:latin typeface="+mn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79288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225</TotalTime>
  <Words>627</Words>
  <Application>Microsoft Office PowerPoint</Application>
  <PresentationFormat>Экран (4:3)</PresentationFormat>
  <Paragraphs>67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Cambria</vt:lpstr>
      <vt:lpstr>Century Gothic</vt:lpstr>
      <vt:lpstr>Courier New</vt:lpstr>
      <vt:lpstr>Palatino Linotype</vt:lpstr>
      <vt:lpstr>Исполнительная</vt:lpstr>
      <vt:lpstr>Геодезія</vt:lpstr>
      <vt:lpstr>Презентация PowerPoint</vt:lpstr>
      <vt:lpstr>В минулому: </vt:lpstr>
      <vt:lpstr>Прилади з якими ми працюємо:</vt:lpstr>
      <vt:lpstr>Презентация PowerPoint</vt:lpstr>
      <vt:lpstr>Як ми працюємо:</vt:lpstr>
      <vt:lpstr>Напрямки досліджень: </vt:lpstr>
      <vt:lpstr>Сучасна геодезія тісно пов'язана з такими науками:</vt:lpstr>
      <vt:lpstr>Професійно важливі риси геодезиста: </vt:lpstr>
      <vt:lpstr>Сучасні геодезичні прилади: </vt:lpstr>
      <vt:lpstr>Основні комп’ютерні програми:</vt:lpstr>
      <vt:lpstr>Викладачі із дисципліни «геодезія» РДАК </vt:lpstr>
      <vt:lpstr>Геодезія в теперешній час: </vt:lpstr>
      <vt:lpstr>Дякуємо за увагу!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Janna</dc:creator>
  <cp:lastModifiedBy>Анна Багінська</cp:lastModifiedBy>
  <cp:revision>20</cp:revision>
  <dcterms:created xsi:type="dcterms:W3CDTF">2015-03-25T16:00:25Z</dcterms:created>
  <dcterms:modified xsi:type="dcterms:W3CDTF">2015-04-24T12:55:46Z</dcterms:modified>
</cp:coreProperties>
</file>