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EB1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4FAF46-7172-46DB-976A-8FE6B30BFA9C}" type="datetimeFigureOut">
              <a:rPr lang="ru-RU" smtClean="0"/>
              <a:t>26.03.2015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E74DED-9452-491B-A6C6-0876AC76AA2B}" type="slidenum">
              <a:rPr lang="ru-RU" smtClean="0"/>
              <a:t>‹#›</a:t>
            </a:fld>
            <a:endParaRPr lang="ru-RU"/>
          </a:p>
        </p:txBody>
      </p:sp>
    </p:spTree>
    <p:extLst>
      <p:ext uri="{BB962C8B-B14F-4D97-AF65-F5344CB8AC3E}">
        <p14:creationId xmlns:p14="http://schemas.microsoft.com/office/powerpoint/2010/main" val="125602684"/>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FAF46-7172-46DB-976A-8FE6B30BFA9C}" type="datetimeFigureOut">
              <a:rPr lang="ru-RU" smtClean="0"/>
              <a:t>26.03.2015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E74DED-9452-491B-A6C6-0876AC76AA2B}" type="slidenum">
              <a:rPr lang="ru-RU" smtClean="0"/>
              <a:t>‹#›</a:t>
            </a:fld>
            <a:endParaRPr lang="ru-RU"/>
          </a:p>
        </p:txBody>
      </p:sp>
    </p:spTree>
    <p:extLst>
      <p:ext uri="{BB962C8B-B14F-4D97-AF65-F5344CB8AC3E}">
        <p14:creationId xmlns:p14="http://schemas.microsoft.com/office/powerpoint/2010/main" val="3586310125"/>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FAF46-7172-46DB-976A-8FE6B30BFA9C}" type="datetimeFigureOut">
              <a:rPr lang="ru-RU" smtClean="0"/>
              <a:t>26.03.2015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E74DED-9452-491B-A6C6-0876AC76AA2B}" type="slidenum">
              <a:rPr lang="ru-RU" smtClean="0"/>
              <a:t>‹#›</a:t>
            </a:fld>
            <a:endParaRPr lang="ru-RU"/>
          </a:p>
        </p:txBody>
      </p:sp>
    </p:spTree>
    <p:extLst>
      <p:ext uri="{BB962C8B-B14F-4D97-AF65-F5344CB8AC3E}">
        <p14:creationId xmlns:p14="http://schemas.microsoft.com/office/powerpoint/2010/main" val="3511839582"/>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FAF46-7172-46DB-976A-8FE6B30BFA9C}" type="datetimeFigureOut">
              <a:rPr lang="ru-RU" smtClean="0"/>
              <a:t>26.03.2015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E74DED-9452-491B-A6C6-0876AC76AA2B}" type="slidenum">
              <a:rPr lang="ru-RU" smtClean="0"/>
              <a:t>‹#›</a:t>
            </a:fld>
            <a:endParaRPr lang="ru-RU"/>
          </a:p>
        </p:txBody>
      </p:sp>
    </p:spTree>
    <p:extLst>
      <p:ext uri="{BB962C8B-B14F-4D97-AF65-F5344CB8AC3E}">
        <p14:creationId xmlns:p14="http://schemas.microsoft.com/office/powerpoint/2010/main" val="4047482331"/>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4FAF46-7172-46DB-976A-8FE6B30BFA9C}" type="datetimeFigureOut">
              <a:rPr lang="ru-RU" smtClean="0"/>
              <a:t>26.03.2015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E74DED-9452-491B-A6C6-0876AC76AA2B}" type="slidenum">
              <a:rPr lang="ru-RU" smtClean="0"/>
              <a:t>‹#›</a:t>
            </a:fld>
            <a:endParaRPr lang="ru-RU"/>
          </a:p>
        </p:txBody>
      </p:sp>
    </p:spTree>
    <p:extLst>
      <p:ext uri="{BB962C8B-B14F-4D97-AF65-F5344CB8AC3E}">
        <p14:creationId xmlns:p14="http://schemas.microsoft.com/office/powerpoint/2010/main" val="3906358958"/>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4FAF46-7172-46DB-976A-8FE6B30BFA9C}" type="datetimeFigureOut">
              <a:rPr lang="ru-RU" smtClean="0"/>
              <a:t>26.03.2015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E74DED-9452-491B-A6C6-0876AC76AA2B}" type="slidenum">
              <a:rPr lang="ru-RU" smtClean="0"/>
              <a:t>‹#›</a:t>
            </a:fld>
            <a:endParaRPr lang="ru-RU"/>
          </a:p>
        </p:txBody>
      </p:sp>
    </p:spTree>
    <p:extLst>
      <p:ext uri="{BB962C8B-B14F-4D97-AF65-F5344CB8AC3E}">
        <p14:creationId xmlns:p14="http://schemas.microsoft.com/office/powerpoint/2010/main" val="3135932677"/>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4FAF46-7172-46DB-976A-8FE6B30BFA9C}" type="datetimeFigureOut">
              <a:rPr lang="ru-RU" smtClean="0"/>
              <a:t>26.03.2015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E74DED-9452-491B-A6C6-0876AC76AA2B}" type="slidenum">
              <a:rPr lang="ru-RU" smtClean="0"/>
              <a:t>‹#›</a:t>
            </a:fld>
            <a:endParaRPr lang="ru-RU"/>
          </a:p>
        </p:txBody>
      </p:sp>
    </p:spTree>
    <p:extLst>
      <p:ext uri="{BB962C8B-B14F-4D97-AF65-F5344CB8AC3E}">
        <p14:creationId xmlns:p14="http://schemas.microsoft.com/office/powerpoint/2010/main" val="3374818501"/>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4FAF46-7172-46DB-976A-8FE6B30BFA9C}" type="datetimeFigureOut">
              <a:rPr lang="ru-RU" smtClean="0"/>
              <a:t>26.03.2015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E74DED-9452-491B-A6C6-0876AC76AA2B}" type="slidenum">
              <a:rPr lang="ru-RU" smtClean="0"/>
              <a:t>‹#›</a:t>
            </a:fld>
            <a:endParaRPr lang="ru-RU"/>
          </a:p>
        </p:txBody>
      </p:sp>
    </p:spTree>
    <p:extLst>
      <p:ext uri="{BB962C8B-B14F-4D97-AF65-F5344CB8AC3E}">
        <p14:creationId xmlns:p14="http://schemas.microsoft.com/office/powerpoint/2010/main" val="635549758"/>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4FAF46-7172-46DB-976A-8FE6B30BFA9C}" type="datetimeFigureOut">
              <a:rPr lang="ru-RU" smtClean="0"/>
              <a:t>26.03.2015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E74DED-9452-491B-A6C6-0876AC76AA2B}" type="slidenum">
              <a:rPr lang="ru-RU" smtClean="0"/>
              <a:t>‹#›</a:t>
            </a:fld>
            <a:endParaRPr lang="ru-RU"/>
          </a:p>
        </p:txBody>
      </p:sp>
    </p:spTree>
    <p:extLst>
      <p:ext uri="{BB962C8B-B14F-4D97-AF65-F5344CB8AC3E}">
        <p14:creationId xmlns:p14="http://schemas.microsoft.com/office/powerpoint/2010/main" val="107344213"/>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4FAF46-7172-46DB-976A-8FE6B30BFA9C}" type="datetimeFigureOut">
              <a:rPr lang="ru-RU" smtClean="0"/>
              <a:t>26.03.2015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E74DED-9452-491B-A6C6-0876AC76AA2B}" type="slidenum">
              <a:rPr lang="ru-RU" smtClean="0"/>
              <a:t>‹#›</a:t>
            </a:fld>
            <a:endParaRPr lang="ru-RU"/>
          </a:p>
        </p:txBody>
      </p:sp>
    </p:spTree>
    <p:extLst>
      <p:ext uri="{BB962C8B-B14F-4D97-AF65-F5344CB8AC3E}">
        <p14:creationId xmlns:p14="http://schemas.microsoft.com/office/powerpoint/2010/main" val="1425179395"/>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4FAF46-7172-46DB-976A-8FE6B30BFA9C}" type="datetimeFigureOut">
              <a:rPr lang="ru-RU" smtClean="0"/>
              <a:t>26.03.2015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E74DED-9452-491B-A6C6-0876AC76AA2B}" type="slidenum">
              <a:rPr lang="ru-RU" smtClean="0"/>
              <a:t>‹#›</a:t>
            </a:fld>
            <a:endParaRPr lang="ru-RU"/>
          </a:p>
        </p:txBody>
      </p:sp>
    </p:spTree>
    <p:extLst>
      <p:ext uri="{BB962C8B-B14F-4D97-AF65-F5344CB8AC3E}">
        <p14:creationId xmlns:p14="http://schemas.microsoft.com/office/powerpoint/2010/main" val="225981033"/>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FAF46-7172-46DB-976A-8FE6B30BFA9C}" type="datetimeFigureOut">
              <a:rPr lang="ru-RU" smtClean="0"/>
              <a:t>26.03.2015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74DED-9452-491B-A6C6-0876AC76AA2B}" type="slidenum">
              <a:rPr lang="ru-RU" smtClean="0"/>
              <a:t>‹#›</a:t>
            </a:fld>
            <a:endParaRPr lang="ru-RU"/>
          </a:p>
        </p:txBody>
      </p:sp>
    </p:spTree>
    <p:extLst>
      <p:ext uri="{BB962C8B-B14F-4D97-AF65-F5344CB8AC3E}">
        <p14:creationId xmlns:p14="http://schemas.microsoft.com/office/powerpoint/2010/main" val="108796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 y="0"/>
            <a:ext cx="9144000" cy="6858000"/>
          </a:xfrm>
          <a:prstGeom prst="rect">
            <a:avLst/>
          </a:prstGeom>
        </p:spPr>
      </p:pic>
      <p:sp>
        <p:nvSpPr>
          <p:cNvPr id="2" name="Заголовок 1"/>
          <p:cNvSpPr>
            <a:spLocks noGrp="1"/>
          </p:cNvSpPr>
          <p:nvPr>
            <p:ph type="ctrTitle"/>
          </p:nvPr>
        </p:nvSpPr>
        <p:spPr>
          <a:xfrm>
            <a:off x="688411" y="1412776"/>
            <a:ext cx="7772400" cy="1470025"/>
          </a:xfrm>
        </p:spPr>
        <p:txBody>
          <a:bodyPr>
            <a:noAutofit/>
          </a:bodyPr>
          <a:lstStyle/>
          <a:p>
            <a:r>
              <a:rPr lang="uk-UA" sz="6600" dirty="0" smtClean="0">
                <a:solidFill>
                  <a:schemeClr val="tx1">
                    <a:lumMod val="95000"/>
                    <a:lumOff val="5000"/>
                  </a:schemeClr>
                </a:solidFill>
                <a:latin typeface="Times New Roman" pitchFamily="18" charset="0"/>
                <a:cs typeface="Times New Roman" pitchFamily="18" charset="0"/>
              </a:rPr>
              <a:t>Фотограмметрія </a:t>
            </a:r>
            <a:r>
              <a:rPr lang="uk-UA" sz="6600" dirty="0" smtClean="0">
                <a:solidFill>
                  <a:schemeClr val="tx1">
                    <a:lumMod val="95000"/>
                    <a:lumOff val="5000"/>
                  </a:schemeClr>
                </a:solidFill>
                <a:latin typeface="Times New Roman" pitchFamily="18" charset="0"/>
                <a:cs typeface="Times New Roman" pitchFamily="18" charset="0"/>
              </a:rPr>
              <a:t>у повсякденному житті</a:t>
            </a:r>
            <a:endParaRPr lang="ru-RU" sz="6600" dirty="0">
              <a:solidFill>
                <a:schemeClr val="tx1">
                  <a:lumMod val="95000"/>
                  <a:lumOff val="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483768" y="5013176"/>
            <a:ext cx="6400800" cy="1608584"/>
          </a:xfrm>
        </p:spPr>
        <p:txBody>
          <a:bodyPr>
            <a:normAutofit/>
          </a:bodyPr>
          <a:lstStyle/>
          <a:p>
            <a:pPr algn="r"/>
            <a:r>
              <a:rPr lang="uk-UA" sz="2400" dirty="0" smtClean="0">
                <a:solidFill>
                  <a:schemeClr val="tx1">
                    <a:lumMod val="95000"/>
                    <a:lumOff val="5000"/>
                  </a:schemeClr>
                </a:solidFill>
                <a:latin typeface="Times New Roman" pitchFamily="18" charset="0"/>
                <a:cs typeface="Times New Roman" pitchFamily="18" charset="0"/>
              </a:rPr>
              <a:t>Виконали</a:t>
            </a:r>
            <a:r>
              <a:rPr lang="en-US" sz="2400" dirty="0" smtClean="0">
                <a:solidFill>
                  <a:schemeClr val="tx1">
                    <a:lumMod val="95000"/>
                    <a:lumOff val="5000"/>
                  </a:schemeClr>
                </a:solidFill>
                <a:latin typeface="Times New Roman" pitchFamily="18" charset="0"/>
                <a:cs typeface="Times New Roman" pitchFamily="18" charset="0"/>
              </a:rPr>
              <a:t> </a:t>
            </a:r>
            <a:r>
              <a:rPr lang="uk-UA" sz="2400" dirty="0" smtClean="0">
                <a:solidFill>
                  <a:schemeClr val="tx1">
                    <a:lumMod val="95000"/>
                    <a:lumOff val="5000"/>
                  </a:schemeClr>
                </a:solidFill>
                <a:latin typeface="Times New Roman" pitchFamily="18" charset="0"/>
                <a:cs typeface="Times New Roman" pitchFamily="18" charset="0"/>
              </a:rPr>
              <a:t>студентки 42- З групи:  </a:t>
            </a:r>
            <a:endParaRPr lang="uk-UA" sz="2400" dirty="0" smtClean="0">
              <a:solidFill>
                <a:schemeClr val="tx1">
                  <a:lumMod val="95000"/>
                  <a:lumOff val="5000"/>
                </a:schemeClr>
              </a:solidFill>
              <a:latin typeface="Times New Roman" pitchFamily="18" charset="0"/>
              <a:cs typeface="Times New Roman" pitchFamily="18" charset="0"/>
            </a:endParaRPr>
          </a:p>
          <a:p>
            <a:pPr algn="r"/>
            <a:r>
              <a:rPr lang="uk-UA" sz="2400" dirty="0" err="1" smtClean="0">
                <a:solidFill>
                  <a:schemeClr val="tx1">
                    <a:lumMod val="95000"/>
                    <a:lumOff val="5000"/>
                  </a:schemeClr>
                </a:solidFill>
                <a:latin typeface="Times New Roman" pitchFamily="18" charset="0"/>
                <a:cs typeface="Times New Roman" pitchFamily="18" charset="0"/>
              </a:rPr>
              <a:t>Ващеня</a:t>
            </a:r>
            <a:r>
              <a:rPr lang="uk-UA" sz="2400" dirty="0" smtClean="0">
                <a:solidFill>
                  <a:schemeClr val="tx1">
                    <a:lumMod val="95000"/>
                    <a:lumOff val="5000"/>
                  </a:schemeClr>
                </a:solidFill>
                <a:latin typeface="Times New Roman" pitchFamily="18" charset="0"/>
                <a:cs typeface="Times New Roman" pitchFamily="18" charset="0"/>
              </a:rPr>
              <a:t> С. І</a:t>
            </a:r>
            <a:r>
              <a:rPr lang="uk-UA" sz="2400" dirty="0" smtClean="0">
                <a:solidFill>
                  <a:schemeClr val="tx1">
                    <a:lumMod val="95000"/>
                    <a:lumOff val="5000"/>
                  </a:schemeClr>
                </a:solidFill>
                <a:latin typeface="Times New Roman" pitchFamily="18" charset="0"/>
                <a:cs typeface="Times New Roman" pitchFamily="18" charset="0"/>
              </a:rPr>
              <a:t>.</a:t>
            </a:r>
          </a:p>
          <a:p>
            <a:pPr algn="r"/>
            <a:r>
              <a:rPr lang="uk-UA" sz="2400" dirty="0" smtClean="0">
                <a:solidFill>
                  <a:schemeClr val="tx1">
                    <a:lumMod val="95000"/>
                    <a:lumOff val="5000"/>
                  </a:schemeClr>
                </a:solidFill>
                <a:latin typeface="Times New Roman" pitchFamily="18" charset="0"/>
                <a:cs typeface="Times New Roman" pitchFamily="18" charset="0"/>
              </a:rPr>
              <a:t>Захожа О.М.</a:t>
            </a:r>
            <a:endParaRPr lang="ru-RU" sz="24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42144278"/>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39955" cy="6858000"/>
          </a:xfrm>
        </p:spPr>
      </p:pic>
      <p:sp>
        <p:nvSpPr>
          <p:cNvPr id="2" name="Заголовок 1"/>
          <p:cNvSpPr>
            <a:spLocks noGrp="1"/>
          </p:cNvSpPr>
          <p:nvPr>
            <p:ph type="title"/>
          </p:nvPr>
        </p:nvSpPr>
        <p:spPr>
          <a:xfrm>
            <a:off x="457200" y="274638"/>
            <a:ext cx="8229600" cy="5170586"/>
          </a:xfrm>
        </p:spPr>
        <p:txBody>
          <a:bodyPr>
            <a:normAutofit fontScale="90000"/>
          </a:bodyPr>
          <a:lstStyle/>
          <a:p>
            <a:r>
              <a:rPr lang="uk-UA" b="1" i="1" u="sng" dirty="0">
                <a:solidFill>
                  <a:srgbClr val="FFFF00"/>
                </a:solidFill>
                <a:latin typeface="Times New Roman" pitchFamily="18" charset="0"/>
                <a:cs typeface="Times New Roman" pitchFamily="18" charset="0"/>
              </a:rPr>
              <a:t>Регіональне і муніципальне управління, територіальне планування та </a:t>
            </a:r>
            <a:r>
              <a:rPr lang="uk-UA" b="1" i="1" u="sng" dirty="0" smtClean="0">
                <a:solidFill>
                  <a:srgbClr val="FFFF00"/>
                </a:solidFill>
                <a:latin typeface="Times New Roman" pitchFamily="18" charset="0"/>
                <a:cs typeface="Times New Roman" pitchFamily="18" charset="0"/>
              </a:rPr>
              <a:t>містобудування</a:t>
            </a:r>
            <a:r>
              <a:rPr lang="uk-UA" b="1" i="1" u="sng" dirty="0" smtClean="0">
                <a:latin typeface="Times New Roman" pitchFamily="18" charset="0"/>
                <a:cs typeface="Times New Roman" pitchFamily="18" charset="0"/>
              </a:rPr>
              <a:t/>
            </a:r>
            <a:br>
              <a:rPr lang="uk-UA" b="1" i="1" u="sng" dirty="0" smtClean="0">
                <a:latin typeface="Times New Roman" pitchFamily="18" charset="0"/>
                <a:cs typeface="Times New Roman" pitchFamily="18" charset="0"/>
              </a:rPr>
            </a:br>
            <a:r>
              <a:rPr lang="ru-RU" dirty="0">
                <a:solidFill>
                  <a:schemeClr val="tx1">
                    <a:lumMod val="95000"/>
                    <a:lumOff val="5000"/>
                  </a:schemeClr>
                </a:solidFill>
                <a:latin typeface="Times New Roman" pitchFamily="18" charset="0"/>
                <a:cs typeface="Times New Roman" pitchFamily="18" charset="0"/>
              </a:rPr>
              <a:t/>
            </a:r>
            <a:br>
              <a:rPr lang="ru-RU" dirty="0">
                <a:solidFill>
                  <a:schemeClr val="tx1">
                    <a:lumMod val="95000"/>
                    <a:lumOff val="5000"/>
                  </a:schemeClr>
                </a:solidFill>
                <a:latin typeface="Times New Roman" pitchFamily="18" charset="0"/>
                <a:cs typeface="Times New Roman" pitchFamily="18" charset="0"/>
              </a:rPr>
            </a:br>
            <a:r>
              <a:rPr lang="uk-UA" dirty="0">
                <a:solidFill>
                  <a:schemeClr val="tx1">
                    <a:lumMod val="95000"/>
                    <a:lumOff val="5000"/>
                  </a:schemeClr>
                </a:solidFill>
                <a:latin typeface="Times New Roman" pitchFamily="18" charset="0"/>
                <a:cs typeface="Times New Roman" pitchFamily="18" charset="0"/>
              </a:rPr>
              <a:t>Створення та оновлення картографічних матеріалів, схем, планів, тривимірне моделювання для вирішення завдань ефективного територіального управління.</a:t>
            </a:r>
            <a:endParaRPr lang="ru-RU"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46951781"/>
      </p:ext>
    </p:extLst>
  </p:cSld>
  <p:clrMapOvr>
    <a:masterClrMapping/>
  </p:clrMapOvr>
  <mc:AlternateContent xmlns:mc="http://schemas.openxmlformats.org/markup-compatibility/2006">
    <mc:Choice xmlns:p14="http://schemas.microsoft.com/office/powerpoint/2010/main" Requires="p14">
      <p:transition spd="slow" advClick="0" advTm="8000">
        <p14:flash/>
      </p:transition>
    </mc:Choice>
    <mc:Fallback>
      <p:transition spd="slow" advClick="0" advTm="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551"/>
            <a:ext cx="9201946" cy="6858000"/>
          </a:xfrm>
        </p:spPr>
      </p:pic>
      <p:sp>
        <p:nvSpPr>
          <p:cNvPr id="2" name="Заголовок 1"/>
          <p:cNvSpPr>
            <a:spLocks noGrp="1"/>
          </p:cNvSpPr>
          <p:nvPr>
            <p:ph type="title"/>
          </p:nvPr>
        </p:nvSpPr>
        <p:spPr>
          <a:xfrm>
            <a:off x="323528" y="692696"/>
            <a:ext cx="8229600" cy="5098578"/>
          </a:xfrm>
        </p:spPr>
        <p:txBody>
          <a:bodyPr>
            <a:noAutofit/>
          </a:bodyPr>
          <a:lstStyle/>
          <a:p>
            <a:r>
              <a:rPr lang="uk-UA" b="1" i="1" u="sng" dirty="0">
                <a:solidFill>
                  <a:srgbClr val="FFFF00"/>
                </a:solidFill>
                <a:latin typeface="Times New Roman" pitchFamily="18" charset="0"/>
                <a:cs typeface="Times New Roman" pitchFamily="18" charset="0"/>
              </a:rPr>
              <a:t>Охорона навколишнього середовища</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uk-UA" dirty="0">
                <a:solidFill>
                  <a:srgbClr val="FF0000"/>
                </a:solidFill>
                <a:latin typeface="Times New Roman" pitchFamily="18" charset="0"/>
                <a:cs typeface="Times New Roman" pitchFamily="18" charset="0"/>
              </a:rPr>
              <a:t>Контроль за станом навколишнього середовища при освоєнні надр, корисних ресурсів. Моніторинг небезпечних природних явищ та надзвичайних ситуацій, ефективне планування боротьби з НС, оцінка наслідків.</a:t>
            </a:r>
            <a:endParaRPr lang="ru-RU"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3428011"/>
      </p:ext>
    </p:extLst>
  </p:cSld>
  <p:clrMapOvr>
    <a:masterClrMapping/>
  </p:clrMapOvr>
  <mc:AlternateContent xmlns:mc="http://schemas.openxmlformats.org/markup-compatibility/2006">
    <mc:Choice xmlns:p14="http://schemas.microsoft.com/office/powerpoint/2010/main" Requires="p14">
      <p:transition spd="slow" p14:dur="1500" advClick="0" advTm="10000">
        <p14:window dir="vert"/>
      </p:transition>
    </mc:Choice>
    <mc:Fallback>
      <p:transition spd="slow" advClick="0" advTm="1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875825"/>
            <a:ext cx="7380312" cy="4982175"/>
          </a:xfrm>
        </p:spPr>
      </p:pic>
      <p:sp>
        <p:nvSpPr>
          <p:cNvPr id="2" name="Заголовок 1"/>
          <p:cNvSpPr>
            <a:spLocks noGrp="1"/>
          </p:cNvSpPr>
          <p:nvPr>
            <p:ph type="title"/>
          </p:nvPr>
        </p:nvSpPr>
        <p:spPr>
          <a:xfrm>
            <a:off x="467544" y="-531440"/>
            <a:ext cx="8229600" cy="6106690"/>
          </a:xfrm>
        </p:spPr>
        <p:txBody>
          <a:bodyPr>
            <a:normAutofit/>
          </a:bodyPr>
          <a:lstStyle/>
          <a:p>
            <a:r>
              <a:rPr lang="uk-UA" b="1" i="1" u="sng" dirty="0">
                <a:solidFill>
                  <a:srgbClr val="FF0000"/>
                </a:solidFill>
                <a:latin typeface="Times New Roman" pitchFamily="18" charset="0"/>
                <a:cs typeface="Times New Roman" pitchFamily="18" charset="0"/>
              </a:rPr>
              <a:t>Збереження культурної і природної </a:t>
            </a:r>
            <a:r>
              <a:rPr lang="uk-UA" b="1" i="1" u="sng" dirty="0" smtClean="0">
                <a:solidFill>
                  <a:srgbClr val="FF0000"/>
                </a:solidFill>
                <a:latin typeface="Times New Roman" pitchFamily="18" charset="0"/>
                <a:cs typeface="Times New Roman" pitchFamily="18" charset="0"/>
              </a:rPr>
              <a:t>спадщини</a:t>
            </a:r>
            <a:r>
              <a:rPr lang="uk-UA" b="1" i="1" u="sng" dirty="0" smtClean="0">
                <a:latin typeface="Times New Roman" pitchFamily="18" charset="0"/>
                <a:cs typeface="Times New Roman" pitchFamily="18" charset="0"/>
              </a:rPr>
              <a:t/>
            </a:r>
            <a:br>
              <a:rPr lang="uk-UA" b="1" i="1" u="sng" dirty="0" smtClean="0">
                <a:latin typeface="Times New Roman" pitchFamily="18" charset="0"/>
                <a:cs typeface="Times New Roman" pitchFamily="18" charset="0"/>
              </a:rPr>
            </a:br>
            <a:r>
              <a:rPr lang="uk-UA" b="1" i="1" u="sng" dirty="0">
                <a:latin typeface="Times New Roman" pitchFamily="18" charset="0"/>
                <a:cs typeface="Times New Roman" pitchFamily="18" charset="0"/>
              </a:rPr>
              <a:t/>
            </a:r>
            <a:br>
              <a:rPr lang="uk-UA" b="1" i="1" u="sng" dirty="0">
                <a:latin typeface="Times New Roman" pitchFamily="18" charset="0"/>
                <a:cs typeface="Times New Roman" pitchFamily="18" charset="0"/>
              </a:rPr>
            </a:br>
            <a:r>
              <a:rPr lang="uk-UA" b="1" i="1" u="sng" dirty="0" smtClean="0">
                <a:latin typeface="Times New Roman" pitchFamily="18" charset="0"/>
                <a:cs typeface="Times New Roman" pitchFamily="18" charset="0"/>
              </a:rPr>
              <a:t/>
            </a:r>
            <a:br>
              <a:rPr lang="uk-UA" b="1" i="1" u="sng" dirty="0" smtClean="0">
                <a:latin typeface="Times New Roman" pitchFamily="18" charset="0"/>
                <a:cs typeface="Times New Roman" pitchFamily="18" charset="0"/>
              </a:rPr>
            </a:br>
            <a:r>
              <a:rPr lang="uk-UA" b="1" i="1" u="sng" dirty="0">
                <a:latin typeface="Times New Roman" pitchFamily="18" charset="0"/>
                <a:cs typeface="Times New Roman" pitchFamily="18" charset="0"/>
              </a:rPr>
              <a:t/>
            </a:r>
            <a:br>
              <a:rPr lang="uk-UA" b="1" i="1" u="sng"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33361742"/>
      </p:ext>
    </p:extLst>
  </p:cSld>
  <p:clrMapOvr>
    <a:masterClrMapping/>
  </p:clrMapOvr>
  <mc:AlternateContent xmlns:mc="http://schemas.openxmlformats.org/markup-compatibility/2006">
    <mc:Choice xmlns:p14="http://schemas.microsoft.com/office/powerpoint/2010/main" Requires="p14">
      <p:transition spd="slow" p14:dur="3000" advClick="0" advTm="10000">
        <p14:shred/>
      </p:transition>
    </mc:Choice>
    <mc:Fallback>
      <p:transition spd="slow" advClick="0"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209271" cy="6858000"/>
          </a:xfrm>
        </p:spPr>
      </p:pic>
      <p:sp>
        <p:nvSpPr>
          <p:cNvPr id="2" name="Заголовок 1"/>
          <p:cNvSpPr>
            <a:spLocks noGrp="1"/>
          </p:cNvSpPr>
          <p:nvPr>
            <p:ph type="title"/>
          </p:nvPr>
        </p:nvSpPr>
        <p:spPr>
          <a:xfrm>
            <a:off x="457200" y="274638"/>
            <a:ext cx="8229600" cy="5890666"/>
          </a:xfrm>
        </p:spPr>
        <p:txBody>
          <a:bodyPr>
            <a:normAutofit/>
          </a:bodyPr>
          <a:lstStyle/>
          <a:p>
            <a:r>
              <a:rPr lang="uk-UA" sz="2800" b="1" i="1" u="sng" dirty="0">
                <a:solidFill>
                  <a:schemeClr val="bg1"/>
                </a:solidFill>
                <a:latin typeface="Times New Roman" pitchFamily="18" charset="0"/>
                <a:cs typeface="Times New Roman" pitchFamily="18" charset="0"/>
              </a:rPr>
              <a:t>Ігровий світ</a:t>
            </a:r>
            <a:r>
              <a:rPr lang="ru-RU" sz="2800" b="1" i="1" u="sng" dirty="0">
                <a:solidFill>
                  <a:schemeClr val="bg1"/>
                </a:solidFill>
                <a:latin typeface="Times New Roman" pitchFamily="18" charset="0"/>
                <a:cs typeface="Times New Roman" pitchFamily="18" charset="0"/>
              </a:rPr>
              <a:t/>
            </a:r>
            <a:br>
              <a:rPr lang="ru-RU" sz="2800" b="1" i="1" u="sng" dirty="0">
                <a:solidFill>
                  <a:schemeClr val="bg1"/>
                </a:solidFill>
                <a:latin typeface="Times New Roman" pitchFamily="18" charset="0"/>
                <a:cs typeface="Times New Roman" pitchFamily="18" charset="0"/>
              </a:rPr>
            </a:br>
            <a:r>
              <a:rPr lang="uk-UA" sz="2800" dirty="0">
                <a:solidFill>
                  <a:schemeClr val="bg1"/>
                </a:solidFill>
                <a:latin typeface="Times New Roman" pitchFamily="18" charset="0"/>
                <a:cs typeface="Times New Roman" pitchFamily="18" charset="0"/>
              </a:rPr>
              <a:t>У загальних рисах, фотограмметрія є точним виміром довкілля та об'єктів всередині неї на основі фотографій і даних від інших безконтактних датчиків - наприклад, ультрафіолетових або теплових зображень. </a:t>
            </a:r>
            <a:r>
              <a:rPr lang="ru-RU" sz="2800" dirty="0" err="1">
                <a:solidFill>
                  <a:schemeClr val="bg1"/>
                </a:solidFill>
                <a:latin typeface="Times New Roman" pitchFamily="18" charset="0"/>
                <a:cs typeface="Times New Roman" pitchFamily="18" charset="0"/>
              </a:rPr>
              <a:t>Ц</a:t>
            </a:r>
            <a:r>
              <a:rPr lang="ru-RU" sz="2800" dirty="0" err="1" smtClean="0">
                <a:solidFill>
                  <a:schemeClr val="bg1"/>
                </a:solidFill>
                <a:latin typeface="Times New Roman" pitchFamily="18" charset="0"/>
                <a:cs typeface="Times New Roman" pitchFamily="18" charset="0"/>
              </a:rPr>
              <a:t>е</a:t>
            </a:r>
            <a:r>
              <a:rPr lang="ru-RU" sz="2800" dirty="0" smtClean="0">
                <a:solidFill>
                  <a:schemeClr val="bg1"/>
                </a:solidFill>
                <a:latin typeface="Times New Roman" pitchFamily="18" charset="0"/>
                <a:cs typeface="Times New Roman" pitchFamily="18" charset="0"/>
              </a:rPr>
              <a:t> </a:t>
            </a:r>
            <a:r>
              <a:rPr lang="ru-RU" sz="2800" dirty="0">
                <a:solidFill>
                  <a:schemeClr val="bg1"/>
                </a:solidFill>
                <a:latin typeface="Times New Roman" pitchFamily="18" charset="0"/>
                <a:cs typeface="Times New Roman" pitchFamily="18" charset="0"/>
              </a:rPr>
              <a:t>доступна альтернатива </a:t>
            </a:r>
            <a:r>
              <a:rPr lang="ru-RU" sz="2800" dirty="0" smtClean="0">
                <a:solidFill>
                  <a:schemeClr val="bg1"/>
                </a:solidFill>
                <a:latin typeface="Times New Roman" pitchFamily="18" charset="0"/>
                <a:cs typeface="Times New Roman" pitchFamily="18" charset="0"/>
              </a:rPr>
              <a:t>дорогому </a:t>
            </a:r>
            <a:r>
              <a:rPr lang="ru-RU" sz="2800" dirty="0">
                <a:solidFill>
                  <a:schemeClr val="bg1"/>
                </a:solidFill>
                <a:latin typeface="Times New Roman" pitchFamily="18" charset="0"/>
                <a:cs typeface="Times New Roman" pitchFamily="18" charset="0"/>
              </a:rPr>
              <a:t>лазерному </a:t>
            </a:r>
            <a:r>
              <a:rPr lang="ru-RU" sz="2800" dirty="0" err="1" smtClean="0">
                <a:solidFill>
                  <a:schemeClr val="bg1"/>
                </a:solidFill>
                <a:latin typeface="Times New Roman" pitchFamily="18" charset="0"/>
                <a:cs typeface="Times New Roman" pitchFamily="18" charset="0"/>
              </a:rPr>
              <a:t>скануванню</a:t>
            </a:r>
            <a:r>
              <a:rPr lang="ru-RU" sz="2800" dirty="0">
                <a:solidFill>
                  <a:schemeClr val="bg1"/>
                </a:solidFill>
                <a:latin typeface="Times New Roman" pitchFamily="18" charset="0"/>
                <a:cs typeface="Times New Roman" pitchFamily="18" charset="0"/>
              </a:rPr>
              <a:t>.</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Крім</a:t>
            </a:r>
            <a:r>
              <a:rPr lang="ru-RU" sz="2800" dirty="0" smtClean="0">
                <a:solidFill>
                  <a:schemeClr val="bg1"/>
                </a:solidFill>
                <a:latin typeface="Times New Roman" pitchFamily="18" charset="0"/>
                <a:cs typeface="Times New Roman" pitchFamily="18" charset="0"/>
              </a:rPr>
              <a:t> </a:t>
            </a:r>
            <a:r>
              <a:rPr lang="ru-RU" sz="2800" dirty="0">
                <a:solidFill>
                  <a:schemeClr val="bg1"/>
                </a:solidFill>
                <a:latin typeface="Times New Roman" pitchFamily="18" charset="0"/>
                <a:cs typeface="Times New Roman" pitchFamily="18" charset="0"/>
              </a:rPr>
              <a:t>того, </a:t>
            </a:r>
            <a:r>
              <a:rPr lang="ru-RU" sz="2800" dirty="0" err="1">
                <a:solidFill>
                  <a:schemeClr val="bg1"/>
                </a:solidFill>
                <a:latin typeface="Times New Roman" pitchFamily="18" charset="0"/>
                <a:cs typeface="Times New Roman" pitchFamily="18" charset="0"/>
              </a:rPr>
              <a:t>фотограмметрія</a:t>
            </a:r>
            <a:r>
              <a:rPr lang="ru-RU" sz="2800" dirty="0">
                <a:solidFill>
                  <a:schemeClr val="bg1"/>
                </a:solidFill>
                <a:latin typeface="Times New Roman" pitchFamily="18" charset="0"/>
                <a:cs typeface="Times New Roman" pitchFamily="18" charset="0"/>
              </a:rPr>
              <a:t> </a:t>
            </a:r>
            <a:r>
              <a:rPr lang="ru-RU" sz="2800" dirty="0" err="1">
                <a:solidFill>
                  <a:schemeClr val="bg1"/>
                </a:solidFill>
                <a:latin typeface="Times New Roman" pitchFamily="18" charset="0"/>
                <a:cs typeface="Times New Roman" pitchFamily="18" charset="0"/>
              </a:rPr>
              <a:t>дозволяє</a:t>
            </a:r>
            <a:r>
              <a:rPr lang="ru-RU" sz="2800" dirty="0">
                <a:solidFill>
                  <a:schemeClr val="bg1"/>
                </a:solidFill>
                <a:latin typeface="Times New Roman" pitchFamily="18" charset="0"/>
                <a:cs typeface="Times New Roman" pitchFamily="18" charset="0"/>
              </a:rPr>
              <a:t> не </a:t>
            </a:r>
            <a:r>
              <a:rPr lang="ru-RU" sz="2800" dirty="0" err="1">
                <a:solidFill>
                  <a:schemeClr val="bg1"/>
                </a:solidFill>
                <a:latin typeface="Times New Roman" pitchFamily="18" charset="0"/>
                <a:cs typeface="Times New Roman" pitchFamily="18" charset="0"/>
              </a:rPr>
              <a:t>тільки</a:t>
            </a:r>
            <a:r>
              <a:rPr lang="ru-RU" sz="2800" dirty="0">
                <a:solidFill>
                  <a:schemeClr val="bg1"/>
                </a:solidFill>
                <a:latin typeface="Times New Roman" pitchFamily="18" charset="0"/>
                <a:cs typeface="Times New Roman" pitchFamily="18" charset="0"/>
              </a:rPr>
              <a:t> </a:t>
            </a:r>
            <a:r>
              <a:rPr lang="ru-RU" sz="2800" dirty="0" err="1">
                <a:solidFill>
                  <a:schemeClr val="bg1"/>
                </a:solidFill>
                <a:latin typeface="Times New Roman" pitchFamily="18" charset="0"/>
                <a:cs typeface="Times New Roman" pitchFamily="18" charset="0"/>
              </a:rPr>
              <a:t>отримати</a:t>
            </a:r>
            <a:r>
              <a:rPr lang="ru-RU" sz="2800" dirty="0">
                <a:solidFill>
                  <a:schemeClr val="bg1"/>
                </a:solidFill>
                <a:latin typeface="Times New Roman" pitchFamily="18" charset="0"/>
                <a:cs typeface="Times New Roman" pitchFamily="18" charset="0"/>
              </a:rPr>
              <a:t> </a:t>
            </a:r>
            <a:r>
              <a:rPr lang="ru-RU" sz="2800" dirty="0" err="1">
                <a:solidFill>
                  <a:schemeClr val="bg1"/>
                </a:solidFill>
                <a:latin typeface="Times New Roman" pitchFamily="18" charset="0"/>
                <a:cs typeface="Times New Roman" pitchFamily="18" charset="0"/>
              </a:rPr>
              <a:t>деталізовану</a:t>
            </a:r>
            <a:r>
              <a:rPr lang="ru-RU" sz="2800" dirty="0">
                <a:solidFill>
                  <a:schemeClr val="bg1"/>
                </a:solidFill>
                <a:latin typeface="Times New Roman" pitchFamily="18" charset="0"/>
                <a:cs typeface="Times New Roman" pitchFamily="18" charset="0"/>
              </a:rPr>
              <a:t> модель, але і </a:t>
            </a:r>
            <a:r>
              <a:rPr lang="ru-RU" sz="2800" dirty="0" err="1">
                <a:solidFill>
                  <a:schemeClr val="bg1"/>
                </a:solidFill>
                <a:latin typeface="Times New Roman" pitchFamily="18" charset="0"/>
                <a:cs typeface="Times New Roman" pitchFamily="18" charset="0"/>
              </a:rPr>
              <a:t>фотореалістичну</a:t>
            </a:r>
            <a:r>
              <a:rPr lang="ru-RU" sz="2800" dirty="0">
                <a:solidFill>
                  <a:schemeClr val="bg1"/>
                </a:solidFill>
                <a:latin typeface="Times New Roman" pitchFamily="18" charset="0"/>
                <a:cs typeface="Times New Roman" pitchFamily="18" charset="0"/>
              </a:rPr>
              <a:t> текстуру </a:t>
            </a:r>
            <a:r>
              <a:rPr lang="ru-RU" sz="2800" dirty="0" err="1">
                <a:solidFill>
                  <a:schemeClr val="bg1"/>
                </a:solidFill>
                <a:latin typeface="Times New Roman" pitchFamily="18" charset="0"/>
                <a:cs typeface="Times New Roman" pitchFamily="18" charset="0"/>
              </a:rPr>
              <a:t>високої</a:t>
            </a:r>
            <a:r>
              <a:rPr lang="ru-RU" sz="2800" dirty="0">
                <a:solidFill>
                  <a:schemeClr val="bg1"/>
                </a:solidFill>
                <a:latin typeface="Times New Roman" pitchFamily="18" charset="0"/>
                <a:cs typeface="Times New Roman" pitchFamily="18" charset="0"/>
              </a:rPr>
              <a:t> </a:t>
            </a:r>
            <a:r>
              <a:rPr lang="ru-RU" sz="2800" dirty="0" err="1">
                <a:solidFill>
                  <a:schemeClr val="bg1"/>
                </a:solidFill>
                <a:latin typeface="Times New Roman" pitchFamily="18" charset="0"/>
                <a:cs typeface="Times New Roman" pitchFamily="18" charset="0"/>
              </a:rPr>
              <a:t>якості</a:t>
            </a:r>
            <a:r>
              <a:rPr lang="ru-RU" sz="2800"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1404413470"/>
      </p:ext>
    </p:extLst>
  </p:cSld>
  <p:clrMapOvr>
    <a:masterClrMapping/>
  </p:clrMapOvr>
  <mc:AlternateContent xmlns:mc="http://schemas.openxmlformats.org/markup-compatibility/2006">
    <mc:Choice xmlns:p14="http://schemas.microsoft.com/office/powerpoint/2010/main" Requires="p14">
      <p:transition spd="slow" p14:dur="1400" advClick="0" advTm="12000">
        <p14:doors dir="vert"/>
      </p:transition>
    </mc:Choice>
    <mc:Fallback>
      <p:transition spd="slow" advClick="0" advTm="12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8296" cy="6858001"/>
          </a:xfrm>
        </p:spPr>
      </p:pic>
      <p:sp>
        <p:nvSpPr>
          <p:cNvPr id="2" name="Заголовок 1"/>
          <p:cNvSpPr>
            <a:spLocks noGrp="1"/>
          </p:cNvSpPr>
          <p:nvPr>
            <p:ph type="title"/>
          </p:nvPr>
        </p:nvSpPr>
        <p:spPr>
          <a:xfrm>
            <a:off x="457200" y="274638"/>
            <a:ext cx="8229600" cy="6466730"/>
          </a:xfrm>
        </p:spPr>
        <p:txBody>
          <a:bodyPr>
            <a:normAutofit/>
          </a:bodyPr>
          <a:lstStyle/>
          <a:p>
            <a:r>
              <a:rPr lang="uk-UA" b="1" i="1" u="sng" dirty="0">
                <a:solidFill>
                  <a:srgbClr val="FFFF00"/>
                </a:solidFill>
                <a:latin typeface="Times New Roman" pitchFamily="18" charset="0"/>
                <a:cs typeface="Times New Roman" pitchFamily="18" charset="0"/>
              </a:rPr>
              <a:t>Архітектура</a:t>
            </a:r>
            <a:r>
              <a:rPr lang="ru-RU" dirty="0">
                <a:latin typeface="Times New Roman" pitchFamily="18" charset="0"/>
                <a:cs typeface="Times New Roman" pitchFamily="18" charset="0"/>
              </a:rPr>
              <a:t>	</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dirty="0">
                <a:solidFill>
                  <a:srgbClr val="FF0000"/>
                </a:solidFill>
                <a:latin typeface="Times New Roman" pitchFamily="18" charset="0"/>
                <a:cs typeface="Times New Roman" pitchFamily="18" charset="0"/>
              </a:rPr>
              <a:t/>
            </a:r>
            <a:br>
              <a:rPr lang="ru-RU" sz="2800" dirty="0">
                <a:solidFill>
                  <a:srgbClr val="FF0000"/>
                </a:solidFill>
                <a:latin typeface="Times New Roman" pitchFamily="18" charset="0"/>
                <a:cs typeface="Times New Roman" pitchFamily="18" charset="0"/>
              </a:rPr>
            </a:br>
            <a:r>
              <a:rPr lang="uk-UA" dirty="0">
                <a:solidFill>
                  <a:srgbClr val="FF0000"/>
                </a:solidFill>
                <a:latin typeface="Times New Roman" pitchFamily="18" charset="0"/>
                <a:cs typeface="Times New Roman" pitchFamily="18" charset="0"/>
              </a:rPr>
              <a:t>Одним з основних завдань фотограмметрії в архітектурі є виконання архітектурно-будівельних обмірів з метою реконструкції та реставрації будівель, а також у науково-дослідних цілях. </a:t>
            </a:r>
            <a:endParaRPr lang="ru-RU"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11332954"/>
      </p:ext>
    </p:extLst>
  </p:cSld>
  <p:clrMapOvr>
    <a:masterClrMapping/>
  </p:clrMapOvr>
  <mc:AlternateContent xmlns:mc="http://schemas.openxmlformats.org/markup-compatibility/2006">
    <mc:Choice xmlns:p14="http://schemas.microsoft.com/office/powerpoint/2010/main" Requires="p14">
      <p:transition spd="slow" p14:dur="3400" advClick="0" advTm="10000">
        <p14:reveal/>
      </p:transition>
    </mc:Choice>
    <mc:Fallback>
      <p:transition spd="slow" advClick="0" advTm="1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520" y="1"/>
            <a:ext cx="9252520" cy="6858000"/>
          </a:xfrm>
        </p:spPr>
      </p:pic>
      <p:sp>
        <p:nvSpPr>
          <p:cNvPr id="2" name="Заголовок 1"/>
          <p:cNvSpPr>
            <a:spLocks noGrp="1"/>
          </p:cNvSpPr>
          <p:nvPr>
            <p:ph type="title"/>
          </p:nvPr>
        </p:nvSpPr>
        <p:spPr>
          <a:xfrm>
            <a:off x="457200" y="274638"/>
            <a:ext cx="8229600" cy="6034682"/>
          </a:xfrm>
        </p:spPr>
        <p:txBody>
          <a:bodyPr>
            <a:noAutofit/>
          </a:bodyPr>
          <a:lstStyle/>
          <a:p>
            <a:r>
              <a:rPr lang="uk-UA" sz="4000" b="1" i="1" u="sng" dirty="0">
                <a:solidFill>
                  <a:schemeClr val="bg1"/>
                </a:solidFill>
                <a:latin typeface="Times New Roman" pitchFamily="18" charset="0"/>
                <a:cs typeface="Times New Roman" pitchFamily="18" charset="0"/>
              </a:rPr>
              <a:t>Археологія</a:t>
            </a:r>
            <a:r>
              <a:rPr lang="ru-RU" sz="2800" dirty="0">
                <a:solidFill>
                  <a:srgbClr val="C00000"/>
                </a:solidFill>
                <a:latin typeface="Times New Roman" pitchFamily="18" charset="0"/>
                <a:cs typeface="Times New Roman" pitchFamily="18" charset="0"/>
              </a:rPr>
              <a:t/>
            </a:r>
            <a:br>
              <a:rPr lang="ru-RU" sz="2800" dirty="0">
                <a:solidFill>
                  <a:srgbClr val="C00000"/>
                </a:solidFill>
                <a:latin typeface="Times New Roman" pitchFamily="18" charset="0"/>
                <a:cs typeface="Times New Roman" pitchFamily="18" charset="0"/>
              </a:rPr>
            </a:br>
            <a:r>
              <a:rPr lang="uk-UA" sz="4000" b="1" dirty="0" smtClean="0">
                <a:solidFill>
                  <a:srgbClr val="FF0000"/>
                </a:solidFill>
                <a:latin typeface="Times New Roman" pitchFamily="18" charset="0"/>
                <a:cs typeface="Times New Roman" pitchFamily="18" charset="0"/>
              </a:rPr>
              <a:t>Фотограмметрія </a:t>
            </a:r>
            <a:r>
              <a:rPr lang="uk-UA" sz="4000" b="1" dirty="0">
                <a:solidFill>
                  <a:srgbClr val="FF0000"/>
                </a:solidFill>
                <a:latin typeface="Times New Roman" pitchFamily="18" charset="0"/>
                <a:cs typeface="Times New Roman" pitchFamily="18" charset="0"/>
              </a:rPr>
              <a:t>застосовується в археології переважно для складання топографічних карт і планів розкопок, але останнім часом використовується також у віртуальній археології, реставраційній практиці, для вирішення різних експертно-мистецтвознавчих завдань.</a:t>
            </a:r>
            <a:endParaRPr lang="ru-RU"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74335242"/>
      </p:ext>
    </p:extLst>
  </p:cSld>
  <p:clrMapOvr>
    <a:masterClrMapping/>
  </p:clrMapOvr>
  <p:transition spd="slow" advClick="0" advTm="12000">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13239"/>
            <a:ext cx="9252520" cy="69661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05273" y="1628800"/>
            <a:ext cx="8424936" cy="3096344"/>
          </a:xfrm>
        </p:spPr>
        <p:txBody>
          <a:bodyPr>
            <a:noAutofit/>
          </a:bodyPr>
          <a:lstStyle/>
          <a:p>
            <a:r>
              <a:rPr lang="uk-UA" dirty="0" smtClean="0">
                <a:solidFill>
                  <a:srgbClr val="FF0000"/>
                </a:solidFill>
              </a:rPr>
              <a:t>В медицині і хірургії для діагностики і лікування захворювань окремих органів людини, а також  для виявлення в організмі </a:t>
            </a:r>
            <a:r>
              <a:rPr lang="uk-UA" dirty="0" err="1" smtClean="0">
                <a:solidFill>
                  <a:srgbClr val="FF0000"/>
                </a:solidFill>
              </a:rPr>
              <a:t>постороніх</a:t>
            </a:r>
            <a:r>
              <a:rPr lang="uk-UA" dirty="0" smtClean="0">
                <a:solidFill>
                  <a:srgbClr val="FF0000"/>
                </a:solidFill>
              </a:rPr>
              <a:t> предметів  і пухлин</a:t>
            </a:r>
            <a:endParaRPr lang="uk-UA" dirty="0">
              <a:solidFill>
                <a:srgbClr val="FF0000"/>
              </a:solidFill>
            </a:endParaRPr>
          </a:p>
        </p:txBody>
      </p:sp>
    </p:spTree>
    <p:extLst>
      <p:ext uri="{BB962C8B-B14F-4D97-AF65-F5344CB8AC3E}">
        <p14:creationId xmlns:p14="http://schemas.microsoft.com/office/powerpoint/2010/main" val="3584226489"/>
      </p:ext>
    </p:extLst>
  </p:cSld>
  <p:clrMapOvr>
    <a:masterClrMapping/>
  </p:clrMapOvr>
  <mc:AlternateContent xmlns:mc="http://schemas.openxmlformats.org/markup-compatibility/2006">
    <mc:Choice xmlns:p14="http://schemas.microsoft.com/office/powerpoint/2010/main" Requires="p14">
      <p:transition spd="slow" p14:dur="1400" advClick="0" advTm="8000">
        <p14:ripple/>
      </p:transition>
    </mc:Choice>
    <mc:Fallback>
      <p:transition spd="slow" advClick="0" advTm="8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412776"/>
            <a:ext cx="8229600" cy="1143000"/>
          </a:xfrm>
        </p:spPr>
        <p:txBody>
          <a:bodyPr>
            <a:normAutofit/>
          </a:bodyPr>
          <a:lstStyle/>
          <a:p>
            <a:r>
              <a:rPr lang="uk-UA" sz="6000" dirty="0" smtClean="0">
                <a:solidFill>
                  <a:schemeClr val="bg1"/>
                </a:solidFill>
              </a:rPr>
              <a:t>Дякую за увагу!!!</a:t>
            </a:r>
            <a:endParaRPr lang="uk-UA" sz="6000" dirty="0">
              <a:solidFill>
                <a:schemeClr val="bg1"/>
              </a:solidFill>
            </a:endParaRPr>
          </a:p>
        </p:txBody>
      </p:sp>
    </p:spTree>
    <p:extLst>
      <p:ext uri="{BB962C8B-B14F-4D97-AF65-F5344CB8AC3E}">
        <p14:creationId xmlns:p14="http://schemas.microsoft.com/office/powerpoint/2010/main" val="1604749703"/>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 y="0"/>
            <a:ext cx="9144040" cy="6912277"/>
          </a:xfrm>
        </p:spPr>
      </p:pic>
      <p:sp>
        <p:nvSpPr>
          <p:cNvPr id="2" name="Заголовок 1"/>
          <p:cNvSpPr>
            <a:spLocks noGrp="1"/>
          </p:cNvSpPr>
          <p:nvPr>
            <p:ph type="title"/>
          </p:nvPr>
        </p:nvSpPr>
        <p:spPr>
          <a:xfrm>
            <a:off x="457200" y="2132856"/>
            <a:ext cx="8229600" cy="3312368"/>
          </a:xfrm>
        </p:spPr>
        <p:txBody>
          <a:bodyPr>
            <a:normAutofit fontScale="90000"/>
          </a:bodyPr>
          <a:lstStyle/>
          <a:p>
            <a:pPr>
              <a:lnSpc>
                <a:spcPct val="150000"/>
              </a:lnSpc>
            </a:pPr>
            <a:r>
              <a:rPr lang="uk-UA" sz="4000" dirty="0">
                <a:solidFill>
                  <a:srgbClr val="FFFF00"/>
                </a:solidFill>
                <a:latin typeface="Times New Roman" pitchFamily="18" charset="0"/>
                <a:cs typeface="Times New Roman" pitchFamily="18" charset="0"/>
              </a:rPr>
              <a:t>Багато задач наукової та практичної діяльності людини можуть ефективно вирішуватися на основі використання знімків, отриманих в результаті </a:t>
            </a:r>
            <a:r>
              <a:rPr lang="uk-UA" sz="4000" dirty="0" err="1">
                <a:solidFill>
                  <a:srgbClr val="FFFF00"/>
                </a:solidFill>
                <a:latin typeface="Times New Roman" pitchFamily="18" charset="0"/>
                <a:cs typeface="Times New Roman" pitchFamily="18" charset="0"/>
              </a:rPr>
              <a:t>аеро-</a:t>
            </a:r>
            <a:r>
              <a:rPr lang="uk-UA" sz="4000" dirty="0">
                <a:solidFill>
                  <a:srgbClr val="FFFF00"/>
                </a:solidFill>
                <a:latin typeface="Times New Roman" pitchFamily="18" charset="0"/>
                <a:cs typeface="Times New Roman" pitchFamily="18" charset="0"/>
              </a:rPr>
              <a:t>, космічної або наземної зйомки. З розвитком техніки і комп'ютерних технологій кількість таких завдань збільшується.</a:t>
            </a:r>
            <a:r>
              <a:rPr lang="ru-RU" sz="3100" dirty="0">
                <a:solidFill>
                  <a:srgbClr val="FFFF00"/>
                </a:solidFill>
                <a:latin typeface="Times New Roman" pitchFamily="18" charset="0"/>
                <a:cs typeface="Times New Roman" pitchFamily="18" charset="0"/>
              </a:rPr>
              <a:t/>
            </a:r>
            <a:br>
              <a:rPr lang="ru-RU" sz="3100" dirty="0">
                <a:solidFill>
                  <a:srgbClr val="FFFF00"/>
                </a:solidFill>
                <a:latin typeface="Times New Roman" pitchFamily="18" charset="0"/>
                <a:cs typeface="Times New Roman" pitchFamily="18" charset="0"/>
              </a:rPr>
            </a:br>
            <a:r>
              <a:rPr lang="ru-RU" sz="2000" dirty="0"/>
              <a:t/>
            </a:r>
            <a:br>
              <a:rPr lang="ru-RU" sz="2000" dirty="0"/>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588963010"/>
      </p:ext>
    </p:extLst>
  </p:cSld>
  <p:clrMapOvr>
    <a:masterClrMapping/>
  </p:clrMapOvr>
  <mc:AlternateContent xmlns:mc="http://schemas.openxmlformats.org/markup-compatibility/2006">
    <mc:Choice xmlns:p14="http://schemas.microsoft.com/office/powerpoint/2010/main" Requires="p14">
      <p:transition spd="slow" p14:dur="4400" advClick="0" advTm="10000">
        <p14:honeycomb/>
      </p:transition>
    </mc:Choice>
    <mc:Fallback>
      <p:transition spd="slow" advClick="0"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29" y="0"/>
            <a:ext cx="9183729" cy="6858000"/>
          </a:xfrm>
        </p:spPr>
      </p:pic>
      <p:sp>
        <p:nvSpPr>
          <p:cNvPr id="2" name="Заголовок 1"/>
          <p:cNvSpPr>
            <a:spLocks noGrp="1"/>
          </p:cNvSpPr>
          <p:nvPr>
            <p:ph type="title"/>
          </p:nvPr>
        </p:nvSpPr>
        <p:spPr>
          <a:xfrm>
            <a:off x="539552" y="3140968"/>
            <a:ext cx="8229600" cy="3456384"/>
          </a:xfrm>
        </p:spPr>
        <p:txBody>
          <a:bodyPr>
            <a:noAutofit/>
          </a:bodyPr>
          <a:lstStyle/>
          <a:p>
            <a:r>
              <a:rPr lang="uk-UA" sz="2800" dirty="0">
                <a:solidFill>
                  <a:schemeClr val="tx1">
                    <a:lumMod val="95000"/>
                    <a:lumOff val="5000"/>
                  </a:schemeClr>
                </a:solidFill>
                <a:latin typeface="Times New Roman" pitchFamily="18" charset="0"/>
                <a:cs typeface="Times New Roman" pitchFamily="18" charset="0"/>
              </a:rPr>
              <a:t>В результаті, вимірювання та оцінки, що проводяться на основі вихідних знімків, можуть містити значні помилки. Тому, перш ніж використовувати знімки необхідно провести їх фотограмметричну обробку, яка полягає в усуненні спотворень і забезпеченні точності зображень</a:t>
            </a:r>
            <a:r>
              <a:rPr lang="uk-UA" sz="2800" dirty="0" smtClean="0">
                <a:solidFill>
                  <a:schemeClr val="tx1">
                    <a:lumMod val="95000"/>
                    <a:lumOff val="5000"/>
                  </a:schemeClr>
                </a:solidFill>
                <a:latin typeface="Times New Roman" pitchFamily="18" charset="0"/>
                <a:cs typeface="Times New Roman" pitchFamily="18" charset="0"/>
              </a:rPr>
              <a:t>.</a:t>
            </a:r>
            <a:br>
              <a:rPr lang="uk-UA" sz="2800" dirty="0" smtClean="0">
                <a:solidFill>
                  <a:schemeClr val="tx1">
                    <a:lumMod val="95000"/>
                    <a:lumOff val="5000"/>
                  </a:schemeClr>
                </a:solidFill>
                <a:latin typeface="Times New Roman" pitchFamily="18" charset="0"/>
                <a:cs typeface="Times New Roman" pitchFamily="18" charset="0"/>
              </a:rPr>
            </a:br>
            <a:r>
              <a:rPr lang="uk-UA" sz="2800" dirty="0" smtClean="0">
                <a:solidFill>
                  <a:schemeClr val="tx1">
                    <a:lumMod val="95000"/>
                    <a:lumOff val="5000"/>
                  </a:schemeClr>
                </a:solidFill>
                <a:latin typeface="Times New Roman" pitchFamily="18" charset="0"/>
                <a:cs typeface="Times New Roman" pitchFamily="18" charset="0"/>
              </a:rPr>
              <a:t>Тому в подальшому представлено області застосування фотограмметрії.</a:t>
            </a:r>
            <a:endParaRPr lang="ru-RU" sz="28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07987022"/>
      </p:ext>
    </p:extLst>
  </p:cSld>
  <p:clrMapOvr>
    <a:masterClrMapping/>
  </p:clrMapOvr>
  <mc:AlternateContent xmlns:mc="http://schemas.openxmlformats.org/markup-compatibility/2006">
    <mc:Choice xmlns:p14="http://schemas.microsoft.com/office/powerpoint/2010/main" Requires="p14">
      <p:transition spd="slow" p14:dur="2500" advClick="0" advTm="14000">
        <p:checker/>
      </p:transition>
    </mc:Choice>
    <mc:Fallback>
      <p:transition spd="slow" advClick="0" advTm="14000">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1"/>
          </a:xfrm>
        </p:spPr>
      </p:pic>
      <p:sp>
        <p:nvSpPr>
          <p:cNvPr id="2" name="Заголовок 1"/>
          <p:cNvSpPr>
            <a:spLocks noGrp="1"/>
          </p:cNvSpPr>
          <p:nvPr>
            <p:ph type="title"/>
          </p:nvPr>
        </p:nvSpPr>
        <p:spPr>
          <a:xfrm>
            <a:off x="457200" y="274638"/>
            <a:ext cx="8229600" cy="4882554"/>
          </a:xfrm>
        </p:spPr>
        <p:txBody>
          <a:bodyPr>
            <a:normAutofit/>
          </a:bodyPr>
          <a:lstStyle/>
          <a:p>
            <a:r>
              <a:rPr lang="uk-UA" sz="3600" b="1" dirty="0">
                <a:solidFill>
                  <a:srgbClr val="FFFF00"/>
                </a:solidFill>
                <a:latin typeface="Times New Roman" pitchFamily="18" charset="0"/>
                <a:cs typeface="Times New Roman" pitchFamily="18" charset="0"/>
              </a:rPr>
              <a:t>Картографічне </a:t>
            </a:r>
            <a:r>
              <a:rPr lang="uk-UA" sz="3600" b="1" dirty="0" smtClean="0">
                <a:solidFill>
                  <a:srgbClr val="FFFF00"/>
                </a:solidFill>
                <a:latin typeface="Times New Roman" pitchFamily="18" charset="0"/>
                <a:cs typeface="Times New Roman" pitchFamily="18" charset="0"/>
              </a:rPr>
              <a:t>виробництво</a:t>
            </a:r>
            <a:r>
              <a:rPr lang="uk-UA" sz="3200" b="1" dirty="0" smtClean="0">
                <a:latin typeface="Times New Roman" pitchFamily="18" charset="0"/>
                <a:cs typeface="Times New Roman" pitchFamily="18" charset="0"/>
              </a:rPr>
              <a:t/>
            </a:r>
            <a:br>
              <a:rPr lang="uk-UA" sz="3200" b="1"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uk-UA" sz="3200" dirty="0">
                <a:solidFill>
                  <a:schemeClr val="bg1"/>
                </a:solidFill>
                <a:latin typeface="Times New Roman" pitchFamily="18" charset="0"/>
                <a:cs typeface="Times New Roman" pitchFamily="18" charset="0"/>
              </a:rPr>
              <a:t>Створення і оновлення топографічних карт - основне завдання фотограмметрії.</a:t>
            </a:r>
            <a:endParaRPr lang="ru-RU"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4044777"/>
      </p:ext>
    </p:extLst>
  </p:cSld>
  <p:clrMapOvr>
    <a:masterClrMapping/>
  </p:clrMapOvr>
  <p:transition spd="slow" advClick="0" advTm="4000">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Заголовок 1"/>
          <p:cNvSpPr>
            <a:spLocks noGrp="1"/>
          </p:cNvSpPr>
          <p:nvPr>
            <p:ph type="title"/>
          </p:nvPr>
        </p:nvSpPr>
        <p:spPr>
          <a:xfrm>
            <a:off x="457200" y="274638"/>
            <a:ext cx="8229600" cy="6466730"/>
          </a:xfrm>
        </p:spPr>
        <p:txBody>
          <a:bodyPr>
            <a:noAutofit/>
          </a:bodyPr>
          <a:lstStyle/>
          <a:p>
            <a:r>
              <a:rPr lang="uk-UA" sz="3200" b="1" i="1" u="sng" dirty="0" smtClean="0">
                <a:solidFill>
                  <a:schemeClr val="accent1">
                    <a:lumMod val="75000"/>
                  </a:schemeClr>
                </a:solidFill>
                <a:latin typeface="Times New Roman" pitchFamily="18" charset="0"/>
                <a:cs typeface="Times New Roman" pitchFamily="18" charset="0"/>
              </a:rPr>
              <a:t>Лісове господарство</a:t>
            </a:r>
            <a:r>
              <a:rPr lang="ru-RU" sz="3200" dirty="0">
                <a:solidFill>
                  <a:srgbClr val="FFFF00"/>
                </a:solidFill>
                <a:latin typeface="Times New Roman" pitchFamily="18" charset="0"/>
                <a:cs typeface="Times New Roman" pitchFamily="18" charset="0"/>
              </a:rPr>
              <a:t/>
            </a:r>
            <a:br>
              <a:rPr lang="ru-RU" sz="3200" dirty="0">
                <a:solidFill>
                  <a:srgbClr val="FFFF00"/>
                </a:solidFill>
                <a:latin typeface="Times New Roman" pitchFamily="18" charset="0"/>
                <a:cs typeface="Times New Roman" pitchFamily="18" charset="0"/>
              </a:rPr>
            </a:br>
            <a:r>
              <a:rPr lang="uk-UA" sz="3200" b="1" dirty="0">
                <a:solidFill>
                  <a:srgbClr val="FFFF00"/>
                </a:solidFill>
                <a:latin typeface="Times New Roman" pitchFamily="18" charset="0"/>
                <a:cs typeface="Times New Roman" pitchFamily="18" charset="0"/>
              </a:rPr>
              <a:t>Створення та оновлення карт для ведення лісового реєстру. Побудова та уточнення топографічної основи; контурне аналітичне лісове дешифрування; побудова цифрових моделей рельєфу для визначення типів рельєфу і </a:t>
            </a:r>
            <a:r>
              <a:rPr lang="uk-UA" sz="3200" b="1" dirty="0" smtClean="0">
                <a:solidFill>
                  <a:srgbClr val="FFFF00"/>
                </a:solidFill>
                <a:latin typeface="Times New Roman" pitchFamily="18" charset="0"/>
                <a:cs typeface="Times New Roman" pitchFamily="18" charset="0"/>
              </a:rPr>
              <a:t>лісо-рослинних </a:t>
            </a:r>
            <a:r>
              <a:rPr lang="uk-UA" sz="3200" b="1" dirty="0">
                <a:solidFill>
                  <a:srgbClr val="FFFF00"/>
                </a:solidFill>
                <a:latin typeface="Times New Roman" pitchFamily="18" charset="0"/>
                <a:cs typeface="Times New Roman" pitchFamily="18" charset="0"/>
              </a:rPr>
              <a:t>умов; вимірювання по знімках для визначення розмірів структурних елементів лісу, в тому числі висоти полога насаджень; моніторинг лісового фонду і лісокористування, визначення площ вирубок та ін.</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2930492225"/>
      </p:ext>
    </p:extLst>
  </p:cSld>
  <p:clrMapOvr>
    <a:masterClrMapping/>
  </p:clrMapOvr>
  <mc:AlternateContent xmlns:mc="http://schemas.openxmlformats.org/markup-compatibility/2006">
    <mc:Choice xmlns:p14="http://schemas.microsoft.com/office/powerpoint/2010/main" Requires="p14">
      <p:transition spd="slow" p14:dur="4000" advClick="0" advTm="15000">
        <p14:vortex dir="r"/>
      </p:transition>
    </mc:Choice>
    <mc:Fallback>
      <p:transition spd="slow" advClick="0"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33"/>
            <a:ext cx="9144000" cy="6876333"/>
          </a:xfrm>
        </p:spPr>
      </p:pic>
      <p:sp>
        <p:nvSpPr>
          <p:cNvPr id="2" name="Заголовок 1"/>
          <p:cNvSpPr>
            <a:spLocks noGrp="1"/>
          </p:cNvSpPr>
          <p:nvPr>
            <p:ph type="title"/>
          </p:nvPr>
        </p:nvSpPr>
        <p:spPr>
          <a:xfrm>
            <a:off x="457200" y="274638"/>
            <a:ext cx="8229600" cy="4594522"/>
          </a:xfrm>
        </p:spPr>
        <p:txBody>
          <a:bodyPr/>
          <a:lstStyle/>
          <a:p>
            <a:r>
              <a:rPr lang="uk-UA" b="1" i="1" u="sng" dirty="0">
                <a:solidFill>
                  <a:schemeClr val="bg1"/>
                </a:solidFill>
                <a:latin typeface="Times New Roman" pitchFamily="18" charset="0"/>
                <a:cs typeface="Times New Roman" pitchFamily="18" charset="0"/>
              </a:rPr>
              <a:t>Сільське </a:t>
            </a:r>
            <a:r>
              <a:rPr lang="uk-UA" b="1" i="1" u="sng" dirty="0" smtClean="0">
                <a:solidFill>
                  <a:schemeClr val="bg1"/>
                </a:solidFill>
                <a:latin typeface="Times New Roman" pitchFamily="18" charset="0"/>
                <a:cs typeface="Times New Roman" pitchFamily="18" charset="0"/>
              </a:rPr>
              <a:t>господарство</a:t>
            </a:r>
            <a:r>
              <a:rPr lang="uk-UA" b="1" dirty="0" smtClean="0">
                <a:solidFill>
                  <a:schemeClr val="bg1"/>
                </a:solidFill>
                <a:latin typeface="Times New Roman" pitchFamily="18" charset="0"/>
                <a:cs typeface="Times New Roman" pitchFamily="18" charset="0"/>
              </a:rPr>
              <a:t/>
            </a:r>
            <a:br>
              <a:rPr lang="uk-UA" b="1" dirty="0" smtClean="0">
                <a:solidFill>
                  <a:schemeClr val="bg1"/>
                </a:solidFill>
                <a:latin typeface="Times New Roman" pitchFamily="18" charset="0"/>
                <a:cs typeface="Times New Roman" pitchFamily="18" charset="0"/>
              </a:rPr>
            </a:br>
            <a:r>
              <a:rPr lang="ru-RU" dirty="0">
                <a:solidFill>
                  <a:schemeClr val="bg1"/>
                </a:solidFill>
                <a:latin typeface="Times New Roman" pitchFamily="18" charset="0"/>
                <a:cs typeface="Times New Roman" pitchFamily="18" charset="0"/>
              </a:rPr>
              <a:t/>
            </a:r>
            <a:br>
              <a:rPr lang="ru-RU" dirty="0">
                <a:solidFill>
                  <a:schemeClr val="bg1"/>
                </a:solidFill>
                <a:latin typeface="Times New Roman" pitchFamily="18" charset="0"/>
                <a:cs typeface="Times New Roman" pitchFamily="18" charset="0"/>
              </a:rPr>
            </a:br>
            <a:r>
              <a:rPr lang="uk-UA" sz="4000" b="1" dirty="0">
                <a:solidFill>
                  <a:srgbClr val="FFFF00"/>
                </a:solidFill>
                <a:latin typeface="Times New Roman" pitchFamily="18" charset="0"/>
                <a:cs typeface="Times New Roman" pitchFamily="18" charset="0"/>
              </a:rPr>
              <a:t>Інвентаризація сільськогосподарських угідь, оцінка площі </a:t>
            </a:r>
            <a:r>
              <a:rPr lang="uk-UA" sz="4000" b="1" dirty="0" smtClean="0">
                <a:solidFill>
                  <a:srgbClr val="FFFF00"/>
                </a:solidFill>
                <a:latin typeface="Times New Roman" pitchFamily="18" charset="0"/>
                <a:cs typeface="Times New Roman" pitchFamily="18" charset="0"/>
              </a:rPr>
              <a:t>посівів</a:t>
            </a:r>
            <a:r>
              <a:rPr lang="uk-UA" sz="4000" b="1" dirty="0">
                <a:solidFill>
                  <a:srgbClr val="FFFF00"/>
                </a:solidFill>
                <a:latin typeface="Times New Roman" pitchFamily="18" charset="0"/>
                <a:cs typeface="Times New Roman" pitchFamily="18" charset="0"/>
              </a:rPr>
              <a:t> </a:t>
            </a:r>
            <a:r>
              <a:rPr lang="uk-UA" sz="4000" b="1" dirty="0" smtClean="0">
                <a:solidFill>
                  <a:srgbClr val="FFFF00"/>
                </a:solidFill>
                <a:latin typeface="Times New Roman" pitchFamily="18" charset="0"/>
                <a:cs typeface="Times New Roman" pitchFamily="18" charset="0"/>
              </a:rPr>
              <a:t>тощо.</a:t>
            </a:r>
            <a:endParaRPr lang="ru-RU" sz="4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145167408"/>
      </p:ext>
    </p:extLst>
  </p:cSld>
  <p:clrMapOvr>
    <a:masterClrMapping/>
  </p:clrMapOvr>
  <mc:AlternateContent xmlns:mc="http://schemas.openxmlformats.org/markup-compatibility/2006">
    <mc:Choice xmlns:p14="http://schemas.microsoft.com/office/powerpoint/2010/main" Requires="p14">
      <p:transition spd="slow" p14:dur="1600" advClick="0" advTm="6000">
        <p:blinds dir="vert"/>
      </p:transition>
    </mc:Choice>
    <mc:Fallback>
      <p:transition spd="slow" advClick="0" advTm="6000">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70946" cy="6858000"/>
          </a:xfrm>
        </p:spPr>
      </p:pic>
      <p:sp>
        <p:nvSpPr>
          <p:cNvPr id="2" name="Заголовок 1"/>
          <p:cNvSpPr>
            <a:spLocks noGrp="1"/>
          </p:cNvSpPr>
          <p:nvPr>
            <p:ph type="title"/>
          </p:nvPr>
        </p:nvSpPr>
        <p:spPr>
          <a:xfrm>
            <a:off x="457200" y="274638"/>
            <a:ext cx="8229600" cy="6250706"/>
          </a:xfrm>
        </p:spPr>
        <p:txBody>
          <a:bodyPr>
            <a:normAutofit/>
          </a:bodyPr>
          <a:lstStyle/>
          <a:p>
            <a:r>
              <a:rPr lang="uk-UA" sz="3600" b="1" i="1" u="sng" dirty="0" smtClean="0">
                <a:solidFill>
                  <a:schemeClr val="bg1"/>
                </a:solidFill>
                <a:latin typeface="Times New Roman" pitchFamily="18" charset="0"/>
                <a:cs typeface="Times New Roman" pitchFamily="18" charset="0"/>
              </a:rPr>
              <a:t>Геологія</a:t>
            </a:r>
            <a:br>
              <a:rPr lang="uk-UA" sz="3600" b="1" i="1" u="sng" dirty="0" smtClean="0">
                <a:solidFill>
                  <a:schemeClr val="bg1"/>
                </a:solidFill>
                <a:latin typeface="Times New Roman" pitchFamily="18" charset="0"/>
                <a:cs typeface="Times New Roman" pitchFamily="18" charset="0"/>
              </a:rPr>
            </a:br>
            <a:r>
              <a:rPr lang="ru-RU" sz="3600" dirty="0">
                <a:solidFill>
                  <a:schemeClr val="bg1"/>
                </a:solidFill>
                <a:latin typeface="Times New Roman" pitchFamily="18" charset="0"/>
                <a:cs typeface="Times New Roman" pitchFamily="18" charset="0"/>
              </a:rPr>
              <a:t/>
            </a:r>
            <a:br>
              <a:rPr lang="ru-RU" sz="3600" dirty="0">
                <a:solidFill>
                  <a:schemeClr val="bg1"/>
                </a:solidFill>
                <a:latin typeface="Times New Roman" pitchFamily="18" charset="0"/>
                <a:cs typeface="Times New Roman" pitchFamily="18" charset="0"/>
              </a:rPr>
            </a:br>
            <a:r>
              <a:rPr lang="uk-UA" sz="3200" dirty="0">
                <a:solidFill>
                  <a:schemeClr val="bg1"/>
                </a:solidFill>
                <a:latin typeface="Times New Roman" pitchFamily="18" charset="0"/>
                <a:cs typeface="Times New Roman" pitchFamily="18" charset="0"/>
              </a:rPr>
              <a:t>Завдання структурної геології (визначення елементів залягання порід та ін.), Геоморфології, гідрогеології, геологічного картування (виділення та уточнення контурів різних породних комплексів), моніторинг геологічних процесів, геологічні вишукування (виявлення критеріїв, що дозволяють судити про наявність тих чи інших корисних копалин) і ін.</a:t>
            </a:r>
            <a:endParaRPr lang="ru-RU"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1627815"/>
      </p:ext>
    </p:extLst>
  </p:cSld>
  <p:clrMapOvr>
    <a:masterClrMapping/>
  </p:clrMapOvr>
  <mc:AlternateContent xmlns:mc="http://schemas.openxmlformats.org/markup-compatibility/2006">
    <mc:Choice xmlns:p14="http://schemas.microsoft.com/office/powerpoint/2010/main" Requires="p14">
      <p:transition spd="slow" p14:dur="1400" advClick="0" advTm="10000">
        <p14:ripple/>
      </p:transition>
    </mc:Choice>
    <mc:Fallback>
      <p:transition spd="slow" advClick="0"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83547" cy="6858001"/>
          </a:xfrm>
        </p:spPr>
      </p:pic>
      <p:sp>
        <p:nvSpPr>
          <p:cNvPr id="2" name="Заголовок 1"/>
          <p:cNvSpPr>
            <a:spLocks noGrp="1"/>
          </p:cNvSpPr>
          <p:nvPr>
            <p:ph type="title"/>
          </p:nvPr>
        </p:nvSpPr>
        <p:spPr>
          <a:xfrm>
            <a:off x="457200" y="274638"/>
            <a:ext cx="8229600" cy="6034682"/>
          </a:xfrm>
        </p:spPr>
        <p:txBody>
          <a:bodyPr>
            <a:normAutofit fontScale="90000"/>
          </a:bodyPr>
          <a:lstStyle/>
          <a:p>
            <a:r>
              <a:rPr lang="uk-UA" b="1" i="1" u="sng" dirty="0">
                <a:solidFill>
                  <a:srgbClr val="FF0000"/>
                </a:solidFill>
                <a:latin typeface="Times New Roman" pitchFamily="18" charset="0"/>
                <a:cs typeface="Times New Roman" pitchFamily="18" charset="0"/>
              </a:rPr>
              <a:t>Паливо-енергетична </a:t>
            </a:r>
            <a:r>
              <a:rPr lang="uk-UA" b="1" i="1" u="sng" dirty="0" smtClean="0">
                <a:solidFill>
                  <a:srgbClr val="FF0000"/>
                </a:solidFill>
                <a:latin typeface="Times New Roman" pitchFamily="18" charset="0"/>
                <a:cs typeface="Times New Roman" pitchFamily="18" charset="0"/>
              </a:rPr>
              <a:t>промисловість</a:t>
            </a:r>
            <a:r>
              <a:rPr lang="uk-UA" b="1" i="1" u="sng" dirty="0" smtClean="0">
                <a:latin typeface="Times New Roman" pitchFamily="18" charset="0"/>
                <a:cs typeface="Times New Roman" pitchFamily="18" charset="0"/>
              </a:rPr>
              <a:t/>
            </a:r>
            <a:br>
              <a:rPr lang="uk-UA" b="1" i="1" u="sng"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uk-UA" dirty="0">
                <a:solidFill>
                  <a:schemeClr val="bg1"/>
                </a:solidFill>
                <a:latin typeface="Times New Roman" pitchFamily="18" charset="0"/>
                <a:cs typeface="Times New Roman" pitchFamily="18" charset="0"/>
              </a:rPr>
              <a:t>Складання тематичних карт і планів для інвентаризації, контролю і планування розвитку інфраструктури існуючих і споруджуваних об'єктів видобутку і транспортування палива та енергії.</a:t>
            </a:r>
            <a:r>
              <a:rPr lang="ru-RU" dirty="0">
                <a:solidFill>
                  <a:schemeClr val="bg1"/>
                </a:solidFill>
              </a:rPr>
              <a:t/>
            </a:r>
            <a:br>
              <a:rPr lang="ru-RU" dirty="0">
                <a:solidFill>
                  <a:schemeClr val="bg1"/>
                </a:solidFill>
              </a:rPr>
            </a:br>
            <a:endParaRPr lang="ru-RU" dirty="0">
              <a:solidFill>
                <a:schemeClr val="bg1"/>
              </a:solidFill>
            </a:endParaRPr>
          </a:p>
        </p:txBody>
      </p:sp>
    </p:spTree>
    <p:extLst>
      <p:ext uri="{BB962C8B-B14F-4D97-AF65-F5344CB8AC3E}">
        <p14:creationId xmlns:p14="http://schemas.microsoft.com/office/powerpoint/2010/main" val="2750755804"/>
      </p:ext>
    </p:extLst>
  </p:cSld>
  <p:clrMapOvr>
    <a:masterClrMapping/>
  </p:clrMapOvr>
  <mc:AlternateContent xmlns:mc="http://schemas.openxmlformats.org/markup-compatibility/2006">
    <mc:Choice xmlns:p14="http://schemas.microsoft.com/office/powerpoint/2010/main" Requires="p14">
      <p:transition spd="slow" p14:dur="1200" advClick="0" advTm="8000">
        <p:dissolve/>
      </p:transition>
    </mc:Choice>
    <mc:Fallback>
      <p:transition spd="slow" advClick="0" advTm="8000">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669360"/>
          </a:xfrm>
        </p:spPr>
      </p:pic>
      <p:sp>
        <p:nvSpPr>
          <p:cNvPr id="2" name="Заголовок 1"/>
          <p:cNvSpPr>
            <a:spLocks noGrp="1"/>
          </p:cNvSpPr>
          <p:nvPr>
            <p:ph type="title"/>
          </p:nvPr>
        </p:nvSpPr>
        <p:spPr>
          <a:xfrm>
            <a:off x="457200" y="274638"/>
            <a:ext cx="8229600" cy="4954562"/>
          </a:xfrm>
        </p:spPr>
        <p:txBody>
          <a:bodyPr>
            <a:normAutofit fontScale="90000"/>
          </a:bodyPr>
          <a:lstStyle/>
          <a:p>
            <a:r>
              <a:rPr lang="uk-UA" b="1" i="1" u="sng" dirty="0">
                <a:solidFill>
                  <a:schemeClr val="bg1"/>
                </a:solidFill>
                <a:latin typeface="Times New Roman" pitchFamily="18" charset="0"/>
                <a:cs typeface="Times New Roman" pitchFamily="18" charset="0"/>
              </a:rPr>
              <a:t>Інженерні вишукування та </a:t>
            </a:r>
            <a:r>
              <a:rPr lang="uk-UA" b="1" i="1" u="sng" dirty="0" smtClean="0">
                <a:solidFill>
                  <a:schemeClr val="bg1"/>
                </a:solidFill>
                <a:latin typeface="Times New Roman" pitchFamily="18" charset="0"/>
                <a:cs typeface="Times New Roman" pitchFamily="18" charset="0"/>
              </a:rPr>
              <a:t>проектування</a:t>
            </a:r>
            <a:r>
              <a:rPr lang="uk-UA" b="1" i="1" u="sng" dirty="0" smtClean="0">
                <a:latin typeface="Times New Roman" pitchFamily="18" charset="0"/>
                <a:cs typeface="Times New Roman" pitchFamily="18" charset="0"/>
              </a:rPr>
              <a:t/>
            </a:r>
            <a:br>
              <a:rPr lang="uk-UA" b="1" i="1" u="sng" dirty="0" smtClean="0">
                <a:latin typeface="Times New Roman" pitchFamily="18" charset="0"/>
                <a:cs typeface="Times New Roman" pitchFamily="18" charset="0"/>
              </a:rPr>
            </a:br>
            <a:r>
              <a:rPr lang="ru-RU" b="1" i="1" u="sng" dirty="0">
                <a:latin typeface="Times New Roman" pitchFamily="18" charset="0"/>
                <a:cs typeface="Times New Roman" pitchFamily="18" charset="0"/>
              </a:rPr>
              <a:t/>
            </a:r>
            <a:br>
              <a:rPr lang="ru-RU" b="1" i="1" u="sng" dirty="0">
                <a:latin typeface="Times New Roman" pitchFamily="18" charset="0"/>
                <a:cs typeface="Times New Roman" pitchFamily="18" charset="0"/>
              </a:rPr>
            </a:br>
            <a:r>
              <a:rPr lang="uk-UA" dirty="0">
                <a:solidFill>
                  <a:schemeClr val="bg1"/>
                </a:solidFill>
                <a:latin typeface="Times New Roman" pitchFamily="18" charset="0"/>
                <a:cs typeface="Times New Roman" pitchFamily="18" charset="0"/>
              </a:rPr>
              <a:t>Проведення фотограмметричних робіт при вишукуваннях, проектуванні, будівництві та експлуатації інженерних об'єктів різного призначення.</a:t>
            </a:r>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11129506"/>
      </p:ext>
    </p:extLst>
  </p:cSld>
  <p:clrMapOvr>
    <a:masterClrMapping/>
  </p:clrMapOvr>
  <mc:AlternateContent xmlns:mc="http://schemas.openxmlformats.org/markup-compatibility/2006">
    <mc:Choice xmlns:p14="http://schemas.microsoft.com/office/powerpoint/2010/main" Requires="p14">
      <p:transition spd="slow" p14:dur="3900" advClick="0" advTm="7000">
        <p14:glitter pattern="hexagon"/>
      </p:transition>
    </mc:Choice>
    <mc:Fallback>
      <p:transition spd="slow" advClick="0" advTm="700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156</Words>
  <Application>Microsoft Office PowerPoint</Application>
  <PresentationFormat>Экран (4:3)</PresentationFormat>
  <Paragraphs>20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Фотограмметрія у повсякденному житті</vt:lpstr>
      <vt:lpstr>Багато задач наукової та практичної діяльності людини можуть ефективно вирішуватися на основі використання знімків, отриманих в результаті аеро-, космічної або наземної зйомки. З розвитком техніки і комп'ютерних технологій кількість таких завдань збільшується.  </vt:lpstr>
      <vt:lpstr>В результаті, вимірювання та оцінки, що проводяться на основі вихідних знімків, можуть містити значні помилки. Тому, перш ніж використовувати знімки необхідно провести їх фотограмметричну обробку, яка полягає в усуненні спотворень і забезпеченні точності зображень. Тому в подальшому представлено області застосування фотограмметрії.</vt:lpstr>
      <vt:lpstr>Картографічне виробництво  Створення і оновлення топографічних карт - основне завдання фотограмметрії.</vt:lpstr>
      <vt:lpstr>Лісове господарство Створення та оновлення карт для ведення лісового реєстру. Побудова та уточнення топографічної основи; контурне аналітичне лісове дешифрування; побудова цифрових моделей рельєфу для визначення типів рельєфу і лісо-рослинних умов; вимірювання по знімках для визначення розмірів структурних елементів лісу, в тому числі висоти полога насаджень; моніторинг лісового фонду і лісокористування, визначення площ вирубок та ін. </vt:lpstr>
      <vt:lpstr>Сільське господарство  Інвентаризація сільськогосподарських угідь, оцінка площі посівів тощо.</vt:lpstr>
      <vt:lpstr>Геологія  Завдання структурної геології (визначення елементів залягання порід та ін.), Геоморфології, гідрогеології, геологічного картування (виділення та уточнення контурів різних породних комплексів), моніторинг геологічних процесів, геологічні вишукування (виявлення критеріїв, що дозволяють судити про наявність тих чи інших корисних копалин) і ін.</vt:lpstr>
      <vt:lpstr>Паливо-енергетична промисловість  Складання тематичних карт і планів для інвентаризації, контролю і планування розвитку інфраструктури існуючих і споруджуваних об'єктів видобутку і транспортування палива та енергії. </vt:lpstr>
      <vt:lpstr>Інженерні вишукування та проектування  Проведення фотограмметричних робіт при вишукуваннях, проектуванні, будівництві та експлуатації інженерних об'єктів різного призначення.</vt:lpstr>
      <vt:lpstr>Регіональне і муніципальне управління, територіальне планування та містобудування  Створення та оновлення картографічних матеріалів, схем, планів, тривимірне моделювання для вирішення завдань ефективного територіального управління.</vt:lpstr>
      <vt:lpstr>Охорона навколишнього середовища Контроль за станом навколишнього середовища при освоєнні надр, корисних ресурсів. Моніторинг небезпечних природних явищ та надзвичайних ситуацій, ефективне планування боротьби з НС, оцінка наслідків.</vt:lpstr>
      <vt:lpstr>Збереження культурної і природної спадщини     </vt:lpstr>
      <vt:lpstr>Ігровий світ У загальних рисах, фотограмметрія є точним виміром довкілля та об'єктів всередині неї на основі фотографій і даних від інших безконтактних датчиків - наприклад, ультрафіолетових або теплових зображень. Це доступна альтернатива дорогому лазерному скануванню. Крім того, фотограмметрія дозволяє не тільки отримати деталізовану модель, але і фотореалістичну текстуру високої якості.</vt:lpstr>
      <vt:lpstr>Архітектура   Одним з основних завдань фотограмметрії в архітектурі є виконання архітектурно-будівельних обмірів з метою реконструкції та реставрації будівель, а також у науково-дослідних цілях. </vt:lpstr>
      <vt:lpstr>Археологія Фотограмметрія застосовується в археології переважно для складання топографічних карт і планів розкопок, але останнім часом використовується також у віртуальній археології, реставраційній практиці, для вирішення різних експертно-мистецтвознавчих завдань.</vt:lpstr>
      <vt:lpstr>В медицині і хірургії для діагностики і лікування захворювань окремих органів людини, а також  для виявлення в організмі постороніх предметів  і пухлин</vt:lpstr>
      <vt:lpstr>Дякую за увагу!!!</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свэта</dc:creator>
  <cp:lastModifiedBy>User</cp:lastModifiedBy>
  <cp:revision>16</cp:revision>
  <dcterms:created xsi:type="dcterms:W3CDTF">2015-03-24T21:22:46Z</dcterms:created>
  <dcterms:modified xsi:type="dcterms:W3CDTF">2015-03-26T09:20:37Z</dcterms:modified>
</cp:coreProperties>
</file>